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333"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85174"/>
  </p:normalViewPr>
  <p:slideViewPr>
    <p:cSldViewPr snapToGrid="0" snapToObjects="1">
      <p:cViewPr varScale="1">
        <p:scale>
          <a:sx n="71" d="100"/>
          <a:sy n="71" d="100"/>
        </p:scale>
        <p:origin x="1291"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kitab1946/IBM-Data-Science/blob/main/10_%20Applied%20Data%20Science%20Capstone/Week%201/Hands-on%20Lab_%20Data%20Wrangling_Complete%20the%20EDA%20lab_Upda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hyperlink" Target="https://github.com/Ankitab1946/IBM-Data-Science/blob/main/10_%20Applied%20Data%20Science%20Capstone/Week%201/Hands-on%20Lab_%20Data%20Wrangling_Complete%20the%20EDA%20lab_Updated.ipynb" TargetMode="Externa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kitab1946/IBM-Data-Science/blob/main/10_%20Applied%20Data%20Science%20Capstone/Week%202/Hands%20on%20Lab_%20Complete%20the%20EDA%20with%20Visualization_Upda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kitab1946/IBM-Data-Science/blob/main/10_%20Applied%20Data%20Science%20Capstone/Week%201/Hands-on%20Lab_%20Complete%20the%20EDA%20with%20SQL_Upda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kitab1946/IBM-Data-Science/blob/main/10_%20Applied%20Data%20Science%20Capstone/Week%203/Hands%20on%20Lab_%20Complete%20the%20Data%20Visualization%20with_Updated.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dataplatform.cloud.ibm.com/analytics/notebooks/v2/95a82952-e89f-40e5-9364-9b787b536681/view?projectid=71052df6-4a55-4e51-98d6-641514640ded&amp;context=cpdaa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nkitab1946/IBM-Data-Science/blob/main/10_%20Applied%20Data%20Science%20Capstone/Week%203/spacex_dash_app_Update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nkitab1946/IBM-Data-Science/blob/main/10_%20Applied%20Data%20Science%20Capstone/Week%204/Hands%20on%20Lab_%20Complete%20the%20Machine%20Learning%20Predic_Upda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dataplatform.cloud.ibm.com/projects/71052df6-4a55-4e51-98d6-641514640ded/assets?context=cpdaas" TargetMode="External"/><Relationship Id="rId4" Type="http://schemas.openxmlformats.org/officeDocument/2006/relationships/hyperlink" Target="https://github.com/Ankitab1946/IBM-Data-Science/tree/main/10_%20Applied%20Data%20Science%20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Ankitab1946/IBM-Data-Science/blob/main/10_%20Applied%20Data%20Science%20Capstone/Week%201/Complete%20the%20Data%20Collection%20API%20Lab-Updated.ipynb" TargetMode="Externa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github.com/Ankitab1946/IBM-Data-Science/blob/main/10_%20Applied%20Data%20Science%20Capstone/Week%201/Data%20Collection%20with%20Web%20Scraping%20lab_Completed.ipynb" TargetMode="External"/><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746393"/>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Ankita</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Bhatnagar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31</a:t>
            </a:r>
            <a:r>
              <a:rPr lang="en-US" baseline="30000" dirty="0" smtClean="0">
                <a:solidFill>
                  <a:schemeClr val="bg2"/>
                </a:solidFill>
                <a:latin typeface="Abadi" panose="020B0604020104020204" pitchFamily="34" charset="0"/>
                <a:ea typeface="SF Pro" pitchFamily="2" charset="0"/>
                <a:cs typeface="SF Pro" pitchFamily="2" charset="0"/>
              </a:rPr>
              <a:t>st</a:t>
            </a:r>
            <a:r>
              <a:rPr lang="en-US" dirty="0" smtClean="0">
                <a:solidFill>
                  <a:schemeClr val="bg2"/>
                </a:solidFill>
                <a:latin typeface="Abadi" panose="020B0604020104020204" pitchFamily="34" charset="0"/>
                <a:ea typeface="SF Pro" pitchFamily="2" charset="0"/>
                <a:cs typeface="SF Pro" pitchFamily="2" charset="0"/>
              </a:rPr>
              <a:t> Jan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2C36AF9D-A911-994B-90EA-013D4CDA5604}"/>
              </a:ext>
            </a:extLst>
          </p:cNvPr>
          <p:cNvSpPr txBox="1"/>
          <p:nvPr/>
        </p:nvSpPr>
        <p:spPr>
          <a:xfrm>
            <a:off x="889820" y="4074803"/>
            <a:ext cx="4616900" cy="369332"/>
          </a:xfrm>
          <a:prstGeom prst="rect">
            <a:avLst/>
          </a:prstGeom>
          <a:noFill/>
        </p:spPr>
        <p:txBody>
          <a:bodyPr wrap="square" lIns="91440" tIns="45720" rIns="91440" bIns="45720" rtlCol="0" anchor="t">
            <a:spAutoFit/>
          </a:bodyPr>
          <a:lstStyle/>
          <a:p>
            <a:r>
              <a:rPr lang="en-IN" dirty="0" smtClean="0">
                <a:solidFill>
                  <a:schemeClr val="bg1"/>
                </a:solidFill>
              </a:rPr>
              <a:t>Data </a:t>
            </a:r>
            <a:r>
              <a:rPr lang="en-IN" dirty="0">
                <a:solidFill>
                  <a:schemeClr val="bg1"/>
                </a:solidFill>
              </a:rPr>
              <a:t>Science Capstone Project </a:t>
            </a:r>
            <a:r>
              <a:rPr lang="en-IN" dirty="0" smtClean="0">
                <a:solidFill>
                  <a:schemeClr val="bg1"/>
                </a:solidFill>
              </a:rPr>
              <a:t>Presentation </a:t>
            </a:r>
            <a:endParaRPr lang="en-US" dirty="0">
              <a:solidFill>
                <a:schemeClr val="bg1"/>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601586"/>
          </a:xfrm>
          <a:prstGeom prst="rect">
            <a:avLst/>
          </a:prstGeom>
        </p:spPr>
        <p:txBody>
          <a:bodyPr/>
          <a:lstStyle/>
          <a:p>
            <a:r>
              <a:rPr lang="en-US" sz="2400" dirty="0"/>
              <a:t>There are several cases in which the booster failed to successfully land on the dataset, and sometimes it attempted to land but failed because of accident</a:t>
            </a:r>
            <a:r>
              <a:rPr lang="en-US" sz="2400" dirty="0" smtClean="0"/>
              <a:t>.</a:t>
            </a:r>
          </a:p>
          <a:p>
            <a:pPr lvl="1">
              <a:buFont typeface="Courier New" panose="02070309020205020404" pitchFamily="49" charset="0"/>
              <a:buChar char="o"/>
            </a:pPr>
            <a:r>
              <a:rPr lang="en-US" sz="2000" dirty="0" smtClean="0"/>
              <a:t>True </a:t>
            </a:r>
            <a:r>
              <a:rPr lang="en-US" sz="2000" dirty="0"/>
              <a:t>Ocean: the mission result has successfully landed in a specific area of the ocean </a:t>
            </a:r>
            <a:endParaRPr lang="en-US" sz="2000" dirty="0" smtClean="0"/>
          </a:p>
          <a:p>
            <a:pPr lvl="1">
              <a:buFont typeface="Courier New" panose="02070309020205020404" pitchFamily="49" charset="0"/>
              <a:buChar char="o"/>
            </a:pPr>
            <a:r>
              <a:rPr lang="en-US" sz="2000" dirty="0" smtClean="0"/>
              <a:t>False </a:t>
            </a:r>
            <a:r>
              <a:rPr lang="en-US" sz="2000" dirty="0"/>
              <a:t>Ocean: the mission result has not successfully landed in a specific area of the ocean </a:t>
            </a:r>
            <a:endParaRPr lang="en-US" sz="2000" dirty="0" smtClean="0"/>
          </a:p>
          <a:p>
            <a:pPr lvl="1">
              <a:buFont typeface="Courier New" panose="02070309020205020404" pitchFamily="49" charset="0"/>
              <a:buChar char="o"/>
            </a:pPr>
            <a:r>
              <a:rPr lang="en-US" sz="2000" dirty="0" smtClean="0"/>
              <a:t>True </a:t>
            </a:r>
            <a:r>
              <a:rPr lang="en-US" sz="2000" dirty="0"/>
              <a:t>RTLS: the mission result successfully landed on the ground </a:t>
            </a:r>
            <a:r>
              <a:rPr lang="en-US" sz="2000" dirty="0" smtClean="0"/>
              <a:t>pad</a:t>
            </a:r>
          </a:p>
          <a:p>
            <a:pPr lvl="1">
              <a:buFont typeface="Courier New" panose="02070309020205020404" pitchFamily="49" charset="0"/>
              <a:buChar char="o"/>
            </a:pPr>
            <a:r>
              <a:rPr lang="en-US" sz="2000" dirty="0" smtClean="0"/>
              <a:t>False </a:t>
            </a:r>
            <a:r>
              <a:rPr lang="en-US" sz="2000" dirty="0"/>
              <a:t>RTLS: the mission result has not successfully landed on the ground </a:t>
            </a:r>
            <a:r>
              <a:rPr lang="en-US" sz="2000" dirty="0" smtClean="0"/>
              <a:t>pad</a:t>
            </a:r>
          </a:p>
          <a:p>
            <a:pPr lvl="1">
              <a:buFont typeface="Courier New" panose="02070309020205020404" pitchFamily="49" charset="0"/>
              <a:buChar char="o"/>
            </a:pPr>
            <a:r>
              <a:rPr lang="en-US" sz="2000" dirty="0" smtClean="0"/>
              <a:t>True </a:t>
            </a:r>
            <a:r>
              <a:rPr lang="en-US" sz="2000" dirty="0"/>
              <a:t>ASDS: the mission result has successfully landed on the drone ship </a:t>
            </a:r>
            <a:endParaRPr lang="en-US" sz="2000" dirty="0" smtClean="0"/>
          </a:p>
          <a:p>
            <a:pPr lvl="1">
              <a:buFont typeface="Courier New" panose="02070309020205020404" pitchFamily="49" charset="0"/>
              <a:buChar char="o"/>
            </a:pPr>
            <a:r>
              <a:rPr lang="en-US" sz="2000" dirty="0" smtClean="0"/>
              <a:t>False </a:t>
            </a:r>
            <a:r>
              <a:rPr lang="en-US" sz="2000" dirty="0"/>
              <a:t>ASDS: the mission result has not landed on the drone ship </a:t>
            </a:r>
          </a:p>
          <a:p>
            <a:pPr marL="228600" lvl="1">
              <a:spcBef>
                <a:spcPts val="1000"/>
              </a:spcBef>
            </a:pPr>
            <a:r>
              <a:rPr lang="en-US" dirty="0" smtClean="0"/>
              <a:t>Converting </a:t>
            </a:r>
            <a:r>
              <a:rPr lang="en-US" dirty="0"/>
              <a:t>these results into training labels: </a:t>
            </a:r>
            <a:endParaRPr lang="en-US" dirty="0" smtClean="0"/>
          </a:p>
          <a:p>
            <a:pPr marL="800100" lvl="2" indent="-342900">
              <a:spcBef>
                <a:spcPts val="1000"/>
              </a:spcBef>
              <a:buFont typeface="Courier New" panose="02070309020205020404" pitchFamily="49" charset="0"/>
              <a:buChar char="o"/>
            </a:pPr>
            <a:r>
              <a:rPr lang="en-US" dirty="0" smtClean="0"/>
              <a:t>1 </a:t>
            </a:r>
            <a:r>
              <a:rPr lang="en-US" dirty="0"/>
              <a:t>= successful / 0 = </a:t>
            </a:r>
            <a:r>
              <a:rPr lang="en-US" dirty="0" smtClean="0"/>
              <a:t>failure</a:t>
            </a:r>
          </a:p>
          <a:p>
            <a:pPr marL="228600" lvl="1">
              <a:spcBef>
                <a:spcPts val="1000"/>
              </a:spcBef>
            </a:pPr>
            <a:r>
              <a:rPr lang="en-US" dirty="0">
                <a:hlinkClick r:id="rId3"/>
              </a:rPr>
              <a:t>GitHub Link</a:t>
            </a:r>
            <a:endParaRPr lang="en-US" dirty="0"/>
          </a:p>
          <a:p>
            <a:pPr marL="457200" lvl="2" indent="0">
              <a:spcBef>
                <a:spcPts val="1000"/>
              </a:spcBef>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127555"/>
            <a:ext cx="5254271" cy="4821424"/>
          </a:xfrm>
          <a:prstGeom prst="rect">
            <a:avLst/>
          </a:prstGeom>
        </p:spPr>
        <p:txBody>
          <a:bodyPr/>
          <a:lstStyle/>
          <a:p>
            <a:pPr marL="457200" lvl="1" indent="-457200">
              <a:spcBef>
                <a:spcPts val="1000"/>
              </a:spcBef>
              <a:buFont typeface="+mj-lt"/>
              <a:buAutoNum type="arabicPeriod"/>
            </a:pPr>
            <a:r>
              <a:rPr lang="en-US" dirty="0"/>
              <a:t>Calculating the number of launches at each </a:t>
            </a:r>
            <a:r>
              <a:rPr lang="en-US" dirty="0" smtClean="0"/>
              <a:t>site</a:t>
            </a:r>
          </a:p>
          <a:p>
            <a:pPr marL="457200" lvl="1" indent="-457200">
              <a:spcBef>
                <a:spcPts val="1000"/>
              </a:spcBef>
              <a:buFont typeface="+mj-lt"/>
              <a:buAutoNum type="arabicPeriod"/>
            </a:pPr>
            <a:endParaRPr lang="en-US" dirty="0" smtClean="0"/>
          </a:p>
          <a:p>
            <a:pPr marL="457200" lvl="1" indent="-457200">
              <a:spcBef>
                <a:spcPts val="1000"/>
              </a:spcBef>
              <a:buFont typeface="+mj-lt"/>
              <a:buAutoNum type="arabicPeriod"/>
            </a:pPr>
            <a:r>
              <a:rPr lang="en-US" dirty="0"/>
              <a:t>Calculating the number and occurrence of each orbit </a:t>
            </a:r>
            <a:endParaRPr lang="en-US" dirty="0" smtClean="0"/>
          </a:p>
          <a:p>
            <a:pPr marL="457200" lvl="1" indent="-457200">
              <a:spcBef>
                <a:spcPts val="1000"/>
              </a:spcBef>
              <a:buFont typeface="+mj-lt"/>
              <a:buAutoNum type="arabicPeriod"/>
            </a:pPr>
            <a:endParaRPr lang="en-US" dirty="0" smtClean="0"/>
          </a:p>
          <a:p>
            <a:pPr marL="457200" lvl="1" indent="-457200">
              <a:spcBef>
                <a:spcPts val="1000"/>
              </a:spcBef>
              <a:buFont typeface="+mj-lt"/>
              <a:buAutoNum type="arabicPeriod"/>
            </a:pPr>
            <a:r>
              <a:rPr lang="en-US" dirty="0" smtClean="0"/>
              <a:t>Calculating </a:t>
            </a:r>
            <a:r>
              <a:rPr lang="en-US" dirty="0"/>
              <a:t>the number and occurrence of mission outcome per orbit </a:t>
            </a:r>
            <a:r>
              <a:rPr lang="en-US" dirty="0" smtClean="0"/>
              <a:t>type</a:t>
            </a:r>
          </a:p>
          <a:p>
            <a:pPr marL="0" lvl="1" indent="0">
              <a:spcBef>
                <a:spcPts val="1000"/>
              </a:spcBef>
              <a:buNone/>
            </a:pPr>
            <a:endParaRPr lang="en-US" dirty="0">
              <a:hlinkClick r:id="rId2"/>
            </a:endParaRPr>
          </a:p>
          <a:p>
            <a:pPr marL="0" lvl="1" indent="0">
              <a:spcBef>
                <a:spcPts val="1000"/>
              </a:spcBef>
              <a:buNone/>
            </a:pPr>
            <a:endParaRPr lang="en-US" dirty="0">
              <a:hlinkClick r:id="rId2"/>
            </a:endParaRPr>
          </a:p>
          <a:p>
            <a:pPr marL="228600" lvl="1">
              <a:spcBef>
                <a:spcPts val="1000"/>
              </a:spcBef>
            </a:pPr>
            <a:r>
              <a:rPr lang="en-US" dirty="0">
                <a:hlinkClick r:id="rId2"/>
              </a:rPr>
              <a:t>GitHub Link</a:t>
            </a:r>
            <a:endParaRPr lang="en-US" dirty="0"/>
          </a:p>
          <a:p>
            <a:pPr marL="0" lvl="1" indent="0">
              <a:spcBef>
                <a:spcPts val="1000"/>
              </a:spcBef>
              <a:buNone/>
            </a:pPr>
            <a:endParaRPr lang="en-US" dirty="0">
              <a:hlinkClick r:id="rId2"/>
            </a:endParaRPr>
          </a:p>
          <a:p>
            <a:pPr marL="228600" lvl="1">
              <a:spcBef>
                <a:spcPts val="1000"/>
              </a:spcBef>
            </a:pPr>
            <a:endParaRPr lang="en-US" dirty="0" smtClean="0">
              <a:hlinkClick r:id="rId2"/>
            </a:endParaRPr>
          </a:p>
          <a:p>
            <a:pPr marL="228600" lvl="1">
              <a:spcBef>
                <a:spcPts val="1000"/>
              </a:spcBef>
            </a:pPr>
            <a:endParaRPr lang="en-US" dirty="0">
              <a:hlinkClick r:id="rId2"/>
            </a:endParaRPr>
          </a:p>
          <a:p>
            <a:pPr marL="228600" lvl="1">
              <a:spcBef>
                <a:spcPts val="1000"/>
              </a:spcBef>
            </a:pPr>
            <a:endParaRPr lang="en-US" dirty="0" smtClean="0">
              <a:hlinkClick r:id="rId2"/>
            </a:endParaRPr>
          </a:p>
          <a:p>
            <a:pPr marL="228600" lvl="1">
              <a:spcBef>
                <a:spcPts val="1000"/>
              </a:spcBef>
            </a:pPr>
            <a:r>
              <a:rPr lang="en-US" dirty="0" smtClean="0">
                <a:hlinkClick r:id="rId2"/>
              </a:rPr>
              <a:t>GitHub </a:t>
            </a:r>
            <a:r>
              <a:rPr lang="en-US" dirty="0">
                <a:hlinkClick r:id="rId2"/>
              </a:rPr>
              <a:t>Link</a:t>
            </a:r>
            <a:endParaRPr lang="en-US" dirty="0"/>
          </a:p>
          <a:p>
            <a:pPr marL="457200" lvl="2" indent="0">
              <a:spcBef>
                <a:spcPts val="1000"/>
              </a:spcBef>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204417" y="1087699"/>
            <a:ext cx="5253556" cy="46015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457200">
              <a:spcBef>
                <a:spcPts val="1000"/>
              </a:spcBef>
              <a:buFont typeface="+mj-lt"/>
              <a:buAutoNum type="arabicPeriod" startAt="5"/>
            </a:pPr>
            <a:endParaRPr lang="en-US" dirty="0" smtClean="0"/>
          </a:p>
          <a:p>
            <a:pPr marL="457200" lvl="1" indent="-457200">
              <a:spcBef>
                <a:spcPts val="1000"/>
              </a:spcBef>
              <a:buFont typeface="+mj-lt"/>
              <a:buAutoNum type="arabicPeriod" startAt="5"/>
            </a:pPr>
            <a:r>
              <a:rPr lang="en-US" dirty="0" smtClean="0"/>
              <a:t>Creating </a:t>
            </a:r>
            <a:r>
              <a:rPr lang="en-US" dirty="0"/>
              <a:t>a landing outcome label from Outcome column</a:t>
            </a:r>
            <a:endParaRPr lang="en-US" dirty="0">
              <a:hlinkClick r:id="rId2"/>
            </a:endParaRPr>
          </a:p>
          <a:p>
            <a:pPr marL="457200" lvl="1" indent="-457200">
              <a:spcBef>
                <a:spcPts val="1000"/>
              </a:spcBef>
              <a:buFont typeface="+mj-lt"/>
              <a:buAutoNum type="arabicPeriod" startAt="5"/>
            </a:pPr>
            <a:endParaRPr lang="en-US" dirty="0" smtClean="0"/>
          </a:p>
          <a:p>
            <a:pPr marL="457200" lvl="1" indent="-457200">
              <a:spcBef>
                <a:spcPts val="1000"/>
              </a:spcBef>
              <a:buFont typeface="+mj-lt"/>
              <a:buAutoNum type="arabicPeriod" startAt="5"/>
            </a:pPr>
            <a:endParaRPr lang="en-US" dirty="0"/>
          </a:p>
          <a:p>
            <a:pPr marL="457200" lvl="1" indent="-457200">
              <a:spcBef>
                <a:spcPts val="1000"/>
              </a:spcBef>
              <a:buFont typeface="+mj-lt"/>
              <a:buAutoNum type="arabicPeriod" startAt="5"/>
            </a:pPr>
            <a:r>
              <a:rPr lang="en-US" dirty="0" smtClean="0"/>
              <a:t>Calculating </a:t>
            </a:r>
            <a:r>
              <a:rPr lang="en-US" dirty="0"/>
              <a:t>the success rate for every landing in dataset </a:t>
            </a:r>
            <a:endParaRPr lang="en-US" dirty="0" smtClean="0"/>
          </a:p>
          <a:p>
            <a:pPr marL="457200" lvl="1" indent="-457200">
              <a:spcBef>
                <a:spcPts val="1000"/>
              </a:spcBef>
              <a:buFont typeface="+mj-lt"/>
              <a:buAutoNum type="arabicPeriod" startAt="5"/>
            </a:pPr>
            <a:endParaRPr lang="en-US" dirty="0" smtClean="0"/>
          </a:p>
          <a:p>
            <a:pPr marL="457200" lvl="1" indent="-457200">
              <a:spcBef>
                <a:spcPts val="1000"/>
              </a:spcBef>
              <a:buFont typeface="+mj-lt"/>
              <a:buAutoNum type="arabicPeriod" startAt="5"/>
            </a:pPr>
            <a:endParaRPr lang="en-US" dirty="0" smtClean="0"/>
          </a:p>
          <a:p>
            <a:pPr marL="457200" lvl="1" indent="-457200">
              <a:spcBef>
                <a:spcPts val="1000"/>
              </a:spcBef>
              <a:buFont typeface="+mj-lt"/>
              <a:buAutoNum type="arabicPeriod" startAt="5"/>
            </a:pPr>
            <a:r>
              <a:rPr lang="en-US" dirty="0" smtClean="0"/>
              <a:t>Exporting </a:t>
            </a:r>
            <a:r>
              <a:rPr lang="en-US" dirty="0"/>
              <a:t>dataset to a CSV </a:t>
            </a:r>
            <a:endParaRPr lang="en-US" dirty="0" smtClean="0">
              <a:hlinkClick r:id="rId2"/>
            </a:endParaRPr>
          </a:p>
          <a:p>
            <a:pPr marL="228600" lvl="1">
              <a:spcBef>
                <a:spcPts val="1000"/>
              </a:spcBef>
            </a:pPr>
            <a:endParaRPr lang="en-US" dirty="0" smtClean="0">
              <a:hlinkClick r:id="rId2"/>
            </a:endParaRPr>
          </a:p>
          <a:p>
            <a:pPr marL="228600" lvl="1">
              <a:spcBef>
                <a:spcPts val="1000"/>
              </a:spcBef>
            </a:pPr>
            <a:endParaRPr lang="en-US" dirty="0" smtClean="0">
              <a:hlinkClick r:id="rId2"/>
            </a:endParaRPr>
          </a:p>
          <a:p>
            <a:pPr marL="228600" lvl="1">
              <a:spcBef>
                <a:spcPts val="1000"/>
              </a:spcBef>
            </a:pPr>
            <a:endParaRPr lang="en-US" dirty="0" smtClean="0">
              <a:hlinkClick r:id="rId2"/>
            </a:endParaRPr>
          </a:p>
          <a:p>
            <a:pPr marL="228600" lvl="1">
              <a:spcBef>
                <a:spcPts val="1000"/>
              </a:spcBef>
            </a:pPr>
            <a:endParaRPr lang="en-US" dirty="0" smtClean="0">
              <a:hlinkClick r:id="rId2"/>
            </a:endParaRPr>
          </a:p>
          <a:p>
            <a:pPr marL="228600" lvl="1">
              <a:spcBef>
                <a:spcPts val="1000"/>
              </a:spcBef>
            </a:pPr>
            <a:endParaRPr lang="en-US" dirty="0" smtClean="0">
              <a:hlinkClick r:id="rId2"/>
            </a:endParaRPr>
          </a:p>
          <a:p>
            <a:pPr marL="228600" lvl="1">
              <a:spcBef>
                <a:spcPts val="1000"/>
              </a:spcBef>
            </a:pPr>
            <a:endParaRPr lang="en-US" dirty="0" smtClean="0">
              <a:hlinkClick r:id="rId2"/>
            </a:endParaRPr>
          </a:p>
          <a:p>
            <a:pPr marL="228600" lvl="1">
              <a:spcBef>
                <a:spcPts val="1000"/>
              </a:spcBef>
            </a:pPr>
            <a:endParaRPr lang="en-US" dirty="0" smtClean="0">
              <a:hlinkClick r:id="rId2"/>
            </a:endParaRPr>
          </a:p>
          <a:p>
            <a:pPr marL="228600" lvl="1">
              <a:spcBef>
                <a:spcPts val="1000"/>
              </a:spcBef>
            </a:pPr>
            <a:endParaRPr lang="en-US" dirty="0" smtClean="0">
              <a:hlinkClick r:id="rId2"/>
            </a:endParaRPr>
          </a:p>
          <a:p>
            <a:pPr marL="457200" lvl="2" indent="0">
              <a:spcBef>
                <a:spcPts val="1000"/>
              </a:spcBef>
              <a:buFont typeface="Arial" panose="020B0604020202020204" pitchFamily="34" charset="0"/>
              <a:buNone/>
            </a:pPr>
            <a:endParaRPr lang="en-US" dirty="0"/>
          </a:p>
        </p:txBody>
      </p:sp>
      <p:pic>
        <p:nvPicPr>
          <p:cNvPr id="3" name="Picture 2"/>
          <p:cNvPicPr>
            <a:picLocks noChangeAspect="1"/>
          </p:cNvPicPr>
          <p:nvPr/>
        </p:nvPicPr>
        <p:blipFill>
          <a:blip r:embed="rId3"/>
          <a:stretch>
            <a:fillRect/>
          </a:stretch>
        </p:blipFill>
        <p:spPr>
          <a:xfrm>
            <a:off x="1243073" y="1970302"/>
            <a:ext cx="3143689" cy="400106"/>
          </a:xfrm>
          <a:prstGeom prst="rect">
            <a:avLst/>
          </a:prstGeom>
        </p:spPr>
      </p:pic>
      <p:pic>
        <p:nvPicPr>
          <p:cNvPr id="7" name="Picture 6"/>
          <p:cNvPicPr>
            <a:picLocks noChangeAspect="1"/>
          </p:cNvPicPr>
          <p:nvPr/>
        </p:nvPicPr>
        <p:blipFill>
          <a:blip r:embed="rId4"/>
          <a:stretch>
            <a:fillRect/>
          </a:stretch>
        </p:blipFill>
        <p:spPr>
          <a:xfrm>
            <a:off x="1243073" y="3048692"/>
            <a:ext cx="2467319" cy="523948"/>
          </a:xfrm>
          <a:prstGeom prst="rect">
            <a:avLst/>
          </a:prstGeom>
        </p:spPr>
      </p:pic>
      <p:pic>
        <p:nvPicPr>
          <p:cNvPr id="9" name="Picture 8"/>
          <p:cNvPicPr>
            <a:picLocks noChangeAspect="1"/>
          </p:cNvPicPr>
          <p:nvPr/>
        </p:nvPicPr>
        <p:blipFill>
          <a:blip r:embed="rId5"/>
          <a:stretch>
            <a:fillRect/>
          </a:stretch>
        </p:blipFill>
        <p:spPr>
          <a:xfrm>
            <a:off x="1243073" y="4686155"/>
            <a:ext cx="3896269" cy="476316"/>
          </a:xfrm>
          <a:prstGeom prst="rect">
            <a:avLst/>
          </a:prstGeom>
        </p:spPr>
      </p:pic>
      <p:pic>
        <p:nvPicPr>
          <p:cNvPr id="11" name="Picture 10"/>
          <p:cNvPicPr>
            <a:picLocks noChangeAspect="1"/>
          </p:cNvPicPr>
          <p:nvPr/>
        </p:nvPicPr>
        <p:blipFill>
          <a:blip r:embed="rId6"/>
          <a:stretch>
            <a:fillRect/>
          </a:stretch>
        </p:blipFill>
        <p:spPr>
          <a:xfrm>
            <a:off x="7314022" y="2206971"/>
            <a:ext cx="2243630" cy="1078390"/>
          </a:xfrm>
          <a:prstGeom prst="rect">
            <a:avLst/>
          </a:prstGeom>
        </p:spPr>
      </p:pic>
      <p:pic>
        <p:nvPicPr>
          <p:cNvPr id="12" name="Picture 11"/>
          <p:cNvPicPr>
            <a:picLocks noChangeAspect="1"/>
          </p:cNvPicPr>
          <p:nvPr/>
        </p:nvPicPr>
        <p:blipFill>
          <a:blip r:embed="rId7"/>
          <a:stretch>
            <a:fillRect/>
          </a:stretch>
        </p:blipFill>
        <p:spPr>
          <a:xfrm>
            <a:off x="7467667" y="3890222"/>
            <a:ext cx="2248214" cy="800212"/>
          </a:xfrm>
          <a:prstGeom prst="rect">
            <a:avLst/>
          </a:prstGeom>
        </p:spPr>
      </p:pic>
      <p:pic>
        <p:nvPicPr>
          <p:cNvPr id="13" name="Picture 12"/>
          <p:cNvPicPr>
            <a:picLocks noChangeAspect="1"/>
          </p:cNvPicPr>
          <p:nvPr/>
        </p:nvPicPr>
        <p:blipFill>
          <a:blip r:embed="rId8"/>
          <a:stretch>
            <a:fillRect/>
          </a:stretch>
        </p:blipFill>
        <p:spPr>
          <a:xfrm>
            <a:off x="6410244" y="5298705"/>
            <a:ext cx="4363059" cy="390580"/>
          </a:xfrm>
          <a:prstGeom prst="rect">
            <a:avLst/>
          </a:prstGeom>
        </p:spPr>
      </p:pic>
    </p:spTree>
    <p:extLst>
      <p:ext uri="{BB962C8B-B14F-4D97-AF65-F5344CB8AC3E}">
        <p14:creationId xmlns:p14="http://schemas.microsoft.com/office/powerpoint/2010/main" val="3478745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3798"/>
            <a:ext cx="9745589" cy="4703165"/>
          </a:xfrm>
          <a:prstGeom prst="rect">
            <a:avLst/>
          </a:prstGeom>
        </p:spPr>
        <p:txBody>
          <a:bodyPr lIns="91440" tIns="45720" rIns="91440" bIns="45720" anchor="t"/>
          <a:lstStyle/>
          <a:p>
            <a:pPr>
              <a:lnSpc>
                <a:spcPct val="100000"/>
              </a:lnSpc>
              <a:spcBef>
                <a:spcPts val="1400"/>
              </a:spcBef>
            </a:pPr>
            <a:r>
              <a:rPr lang="en-US" sz="1200" b="1" dirty="0">
                <a:latin typeface="+mj-lt"/>
              </a:rPr>
              <a:t>Scatter chart</a:t>
            </a:r>
            <a:r>
              <a:rPr lang="en-US" sz="1200" b="1" dirty="0" smtClean="0">
                <a:latin typeface="+mj-lt"/>
              </a:rPr>
              <a:t>:</a:t>
            </a:r>
          </a:p>
          <a:p>
            <a:pPr lvl="1">
              <a:lnSpc>
                <a:spcPct val="100000"/>
              </a:lnSpc>
              <a:spcBef>
                <a:spcPts val="1400"/>
              </a:spcBef>
              <a:buFont typeface="Courier New" panose="02070309020205020404" pitchFamily="49" charset="0"/>
              <a:buChar char="o"/>
            </a:pPr>
            <a:r>
              <a:rPr lang="en-US" sz="1200" dirty="0" smtClean="0">
                <a:latin typeface="+mj-lt"/>
              </a:rPr>
              <a:t>Flight </a:t>
            </a:r>
            <a:r>
              <a:rPr lang="en-US" sz="1200" dirty="0">
                <a:latin typeface="+mj-lt"/>
              </a:rPr>
              <a:t>Number vs. Launch </a:t>
            </a:r>
            <a:r>
              <a:rPr lang="en-US" sz="1200" dirty="0" smtClean="0">
                <a:latin typeface="+mj-lt"/>
              </a:rPr>
              <a:t>Site</a:t>
            </a:r>
          </a:p>
          <a:p>
            <a:pPr lvl="1">
              <a:lnSpc>
                <a:spcPct val="100000"/>
              </a:lnSpc>
              <a:spcBef>
                <a:spcPts val="1400"/>
              </a:spcBef>
              <a:buFont typeface="Courier New" panose="02070309020205020404" pitchFamily="49" charset="0"/>
              <a:buChar char="o"/>
            </a:pPr>
            <a:r>
              <a:rPr lang="en-US" sz="1200" dirty="0" smtClean="0">
                <a:latin typeface="+mj-lt"/>
              </a:rPr>
              <a:t>Payload </a:t>
            </a:r>
            <a:r>
              <a:rPr lang="en-US" sz="1200" dirty="0">
                <a:latin typeface="+mj-lt"/>
              </a:rPr>
              <a:t>vs. Launch Site </a:t>
            </a:r>
            <a:endParaRPr lang="en-US" sz="1200" dirty="0" smtClean="0">
              <a:latin typeface="+mj-lt"/>
            </a:endParaRPr>
          </a:p>
          <a:p>
            <a:pPr lvl="1">
              <a:lnSpc>
                <a:spcPct val="100000"/>
              </a:lnSpc>
              <a:spcBef>
                <a:spcPts val="1400"/>
              </a:spcBef>
              <a:buFont typeface="Courier New" panose="02070309020205020404" pitchFamily="49" charset="0"/>
              <a:buChar char="o"/>
            </a:pPr>
            <a:r>
              <a:rPr lang="en-US" sz="1200" dirty="0" smtClean="0">
                <a:latin typeface="+mj-lt"/>
              </a:rPr>
              <a:t>Flight </a:t>
            </a:r>
            <a:r>
              <a:rPr lang="en-US" sz="1200" dirty="0">
                <a:latin typeface="+mj-lt"/>
              </a:rPr>
              <a:t>Number vs. Orbit Type </a:t>
            </a:r>
            <a:endParaRPr lang="en-US" sz="1200" dirty="0" smtClean="0">
              <a:latin typeface="+mj-lt"/>
            </a:endParaRPr>
          </a:p>
          <a:p>
            <a:pPr lvl="1">
              <a:lnSpc>
                <a:spcPct val="100000"/>
              </a:lnSpc>
              <a:spcBef>
                <a:spcPts val="1400"/>
              </a:spcBef>
              <a:buFont typeface="Courier New" panose="02070309020205020404" pitchFamily="49" charset="0"/>
              <a:buChar char="o"/>
            </a:pPr>
            <a:r>
              <a:rPr lang="en-US" sz="1200" dirty="0" smtClean="0">
                <a:latin typeface="+mj-lt"/>
              </a:rPr>
              <a:t> </a:t>
            </a:r>
            <a:r>
              <a:rPr lang="en-US" sz="1200" dirty="0">
                <a:latin typeface="+mj-lt"/>
              </a:rPr>
              <a:t>Payload vs. Orbit Type </a:t>
            </a:r>
            <a:endParaRPr lang="en-US" sz="1200" dirty="0" smtClean="0">
              <a:latin typeface="+mj-lt"/>
            </a:endParaRPr>
          </a:p>
          <a:p>
            <a:pPr lvl="1">
              <a:lnSpc>
                <a:spcPct val="100000"/>
              </a:lnSpc>
              <a:spcBef>
                <a:spcPts val="1400"/>
              </a:spcBef>
              <a:buFont typeface="Courier New" panose="02070309020205020404" pitchFamily="49" charset="0"/>
              <a:buChar char="o"/>
            </a:pPr>
            <a:r>
              <a:rPr lang="en-US" sz="1200" dirty="0" smtClean="0">
                <a:latin typeface="+mj-lt"/>
              </a:rPr>
              <a:t>A </a:t>
            </a:r>
            <a:r>
              <a:rPr lang="en-US" sz="1200" dirty="0">
                <a:latin typeface="+mj-lt"/>
              </a:rPr>
              <a:t>scatter plot shows how much one variable is affected by another. The relationship between two variables is called a correlation. This plot is generally composed of large data bodies. </a:t>
            </a:r>
            <a:endParaRPr lang="en-US" sz="1200" dirty="0" smtClean="0">
              <a:latin typeface="+mj-lt"/>
            </a:endParaRPr>
          </a:p>
          <a:p>
            <a:pPr marL="228600" lvl="1">
              <a:lnSpc>
                <a:spcPct val="100000"/>
              </a:lnSpc>
              <a:spcBef>
                <a:spcPts val="1400"/>
              </a:spcBef>
            </a:pPr>
            <a:r>
              <a:rPr lang="en-US" sz="1200" b="1" dirty="0" smtClean="0">
                <a:latin typeface="+mj-lt"/>
              </a:rPr>
              <a:t>Bar </a:t>
            </a:r>
            <a:r>
              <a:rPr lang="en-US" sz="1200" b="1" dirty="0">
                <a:latin typeface="+mj-lt"/>
              </a:rPr>
              <a:t>chart: </a:t>
            </a:r>
            <a:endParaRPr lang="en-US" sz="1200" b="1" dirty="0">
              <a:latin typeface="+mj-lt"/>
            </a:endParaRPr>
          </a:p>
          <a:p>
            <a:pPr lvl="1">
              <a:lnSpc>
                <a:spcPct val="100000"/>
              </a:lnSpc>
              <a:spcBef>
                <a:spcPts val="1400"/>
              </a:spcBef>
              <a:buFont typeface="Courier New" panose="02070309020205020404" pitchFamily="49" charset="0"/>
              <a:buChar char="o"/>
            </a:pPr>
            <a:r>
              <a:rPr lang="en-US" sz="1200" dirty="0" smtClean="0">
                <a:latin typeface="+mj-lt"/>
              </a:rPr>
              <a:t>Orbit </a:t>
            </a:r>
            <a:r>
              <a:rPr lang="en-US" sz="1200" dirty="0">
                <a:latin typeface="+mj-lt"/>
              </a:rPr>
              <a:t>Type vs. Success Rate </a:t>
            </a:r>
            <a:endParaRPr lang="en-US" sz="1200" dirty="0" smtClean="0">
              <a:latin typeface="+mj-lt"/>
            </a:endParaRPr>
          </a:p>
          <a:p>
            <a:pPr lvl="1">
              <a:lnSpc>
                <a:spcPct val="100000"/>
              </a:lnSpc>
              <a:spcBef>
                <a:spcPts val="1400"/>
              </a:spcBef>
              <a:buFont typeface="Courier New" panose="02070309020205020404" pitchFamily="49" charset="0"/>
              <a:buChar char="o"/>
            </a:pPr>
            <a:r>
              <a:rPr lang="en-US" sz="1200" dirty="0" smtClean="0">
                <a:latin typeface="+mj-lt"/>
              </a:rPr>
              <a:t>A </a:t>
            </a:r>
            <a:r>
              <a:rPr lang="en-US" sz="1200" dirty="0">
                <a:latin typeface="+mj-lt"/>
              </a:rPr>
              <a:t>Bar chart makes it easy to compare datasets between multiple groups at a glance. One axis represents a category and the other axis represents a discrete value. The purpose of this chart is to indicate the relationship between the two axes. </a:t>
            </a:r>
            <a:endParaRPr lang="en-US" sz="1200" dirty="0" smtClean="0">
              <a:latin typeface="+mj-lt"/>
            </a:endParaRPr>
          </a:p>
          <a:p>
            <a:pPr marL="228600" lvl="1">
              <a:lnSpc>
                <a:spcPct val="100000"/>
              </a:lnSpc>
              <a:spcBef>
                <a:spcPts val="1400"/>
              </a:spcBef>
            </a:pPr>
            <a:r>
              <a:rPr lang="en-US" sz="1200" b="1" dirty="0" smtClean="0">
                <a:latin typeface="+mj-lt"/>
              </a:rPr>
              <a:t>Line </a:t>
            </a:r>
            <a:r>
              <a:rPr lang="en-US" sz="1200" b="1" dirty="0">
                <a:latin typeface="+mj-lt"/>
              </a:rPr>
              <a:t>chart</a:t>
            </a:r>
            <a:r>
              <a:rPr lang="en-US" sz="1200" b="1" dirty="0">
                <a:latin typeface="+mj-lt"/>
              </a:rPr>
              <a:t>:</a:t>
            </a:r>
          </a:p>
          <a:p>
            <a:pPr lvl="1">
              <a:lnSpc>
                <a:spcPct val="100000"/>
              </a:lnSpc>
              <a:spcBef>
                <a:spcPts val="1400"/>
              </a:spcBef>
              <a:buFont typeface="Courier New" panose="02070309020205020404" pitchFamily="49" charset="0"/>
              <a:buChar char="o"/>
            </a:pPr>
            <a:r>
              <a:rPr lang="en-US" sz="1200" dirty="0" smtClean="0">
                <a:latin typeface="+mj-lt"/>
              </a:rPr>
              <a:t> </a:t>
            </a:r>
            <a:r>
              <a:rPr lang="en-US" sz="1200" dirty="0">
                <a:latin typeface="+mj-lt"/>
              </a:rPr>
              <a:t>○ Year vs. Success Rate </a:t>
            </a:r>
            <a:endParaRPr lang="en-US" sz="1200" dirty="0" smtClean="0">
              <a:latin typeface="+mj-lt"/>
            </a:endParaRPr>
          </a:p>
          <a:p>
            <a:pPr lvl="1">
              <a:lnSpc>
                <a:spcPct val="100000"/>
              </a:lnSpc>
              <a:spcBef>
                <a:spcPts val="1400"/>
              </a:spcBef>
              <a:buFont typeface="Courier New" panose="02070309020205020404" pitchFamily="49" charset="0"/>
              <a:buChar char="o"/>
            </a:pPr>
            <a:r>
              <a:rPr lang="en-US" sz="1200" dirty="0" smtClean="0">
                <a:latin typeface="+mj-lt"/>
              </a:rPr>
              <a:t>A </a:t>
            </a:r>
            <a:r>
              <a:rPr lang="en-US" sz="1200" dirty="0">
                <a:latin typeface="+mj-lt"/>
              </a:rPr>
              <a:t>Line chart shows data variables and trends very clearly and helps predict the results of data that has not yet been recorded</a:t>
            </a:r>
            <a:r>
              <a:rPr lang="en-US" sz="1200" dirty="0" smtClean="0">
                <a:latin typeface="+mj-lt"/>
              </a:rPr>
              <a:t>.</a:t>
            </a:r>
          </a:p>
          <a:p>
            <a:pPr marL="228600" lvl="1">
              <a:lnSpc>
                <a:spcPct val="100000"/>
              </a:lnSpc>
              <a:spcBef>
                <a:spcPts val="1400"/>
              </a:spcBef>
            </a:pPr>
            <a:r>
              <a:rPr lang="en-US" sz="1200" b="1" dirty="0" smtClean="0">
                <a:latin typeface="+mj-lt"/>
                <a:hlinkClick r:id="rId3"/>
              </a:rPr>
              <a:t>GitHub URL</a:t>
            </a:r>
            <a:endParaRPr lang="en-US" sz="1200" b="1" dirty="0">
              <a:latin typeface="+mj-lt"/>
            </a:endParaRPr>
          </a:p>
          <a:p>
            <a:pPr lvl="1">
              <a:lnSpc>
                <a:spcPct val="100000"/>
              </a:lnSpc>
              <a:spcBef>
                <a:spcPts val="1400"/>
              </a:spcBef>
              <a:buFont typeface="Courier New" panose="02070309020205020404" pitchFamily="49" charset="0"/>
              <a:buChar char="o"/>
            </a:pPr>
            <a:endParaRPr lang="en-US" sz="1200" dirty="0">
              <a:latin typeface="+mj-l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200" dirty="0">
                <a:latin typeface="+mj-lt"/>
              </a:rPr>
              <a:t>Loading the dataset into the corresponding table in a Db2 database, and executing SQL queries to answer following questions</a:t>
            </a:r>
            <a:r>
              <a:rPr lang="en-US" sz="1200" dirty="0" smtClean="0">
                <a:latin typeface="+mj-lt"/>
              </a:rPr>
              <a:t>:</a:t>
            </a:r>
          </a:p>
          <a:p>
            <a:pPr lvl="1">
              <a:lnSpc>
                <a:spcPct val="100000"/>
              </a:lnSpc>
              <a:spcBef>
                <a:spcPts val="1400"/>
              </a:spcBef>
              <a:buFont typeface="Courier New" panose="02070309020205020404" pitchFamily="49" charset="0"/>
              <a:buChar char="o"/>
            </a:pPr>
            <a:r>
              <a:rPr lang="en-US" sz="1200" dirty="0" smtClean="0">
                <a:latin typeface="+mj-lt"/>
              </a:rPr>
              <a:t>Displaying </a:t>
            </a:r>
            <a:r>
              <a:rPr lang="en-US" sz="1200" dirty="0">
                <a:latin typeface="+mj-lt"/>
              </a:rPr>
              <a:t>the names of the unique launch sites in the space mission </a:t>
            </a:r>
            <a:endParaRPr lang="en-US" sz="1200" dirty="0" smtClean="0">
              <a:latin typeface="+mj-lt"/>
            </a:endParaRPr>
          </a:p>
          <a:p>
            <a:pPr lvl="1">
              <a:lnSpc>
                <a:spcPct val="100000"/>
              </a:lnSpc>
              <a:spcBef>
                <a:spcPts val="1400"/>
              </a:spcBef>
              <a:buFont typeface="Courier New" panose="02070309020205020404" pitchFamily="49" charset="0"/>
              <a:buChar char="o"/>
            </a:pPr>
            <a:r>
              <a:rPr lang="en-US" sz="1200" dirty="0" smtClean="0">
                <a:latin typeface="+mj-lt"/>
              </a:rPr>
              <a:t>Displaying </a:t>
            </a:r>
            <a:r>
              <a:rPr lang="en-US" sz="1200" dirty="0">
                <a:latin typeface="+mj-lt"/>
              </a:rPr>
              <a:t>5 records where launch sites begin with the string 'CCA' </a:t>
            </a:r>
            <a:endParaRPr lang="en-US" sz="1200" dirty="0" smtClean="0">
              <a:latin typeface="+mj-lt"/>
            </a:endParaRPr>
          </a:p>
          <a:p>
            <a:pPr lvl="1">
              <a:lnSpc>
                <a:spcPct val="100000"/>
              </a:lnSpc>
              <a:spcBef>
                <a:spcPts val="1400"/>
              </a:spcBef>
              <a:buFont typeface="Courier New" panose="02070309020205020404" pitchFamily="49" charset="0"/>
              <a:buChar char="o"/>
            </a:pPr>
            <a:r>
              <a:rPr lang="en-US" sz="1200" dirty="0" smtClean="0">
                <a:latin typeface="+mj-lt"/>
              </a:rPr>
              <a:t> </a:t>
            </a:r>
            <a:r>
              <a:rPr lang="en-US" sz="1200" dirty="0">
                <a:latin typeface="+mj-lt"/>
              </a:rPr>
              <a:t>Displaying the total payload mass carried by boosters launched by NASA (CRS) </a:t>
            </a:r>
            <a:endParaRPr lang="en-US" sz="1200" dirty="0" smtClean="0">
              <a:latin typeface="+mj-lt"/>
            </a:endParaRPr>
          </a:p>
          <a:p>
            <a:pPr lvl="1">
              <a:lnSpc>
                <a:spcPct val="100000"/>
              </a:lnSpc>
              <a:spcBef>
                <a:spcPts val="1400"/>
              </a:spcBef>
              <a:buFont typeface="Courier New" panose="02070309020205020404" pitchFamily="49" charset="0"/>
              <a:buChar char="o"/>
            </a:pPr>
            <a:r>
              <a:rPr lang="en-US" sz="1200" dirty="0" smtClean="0">
                <a:latin typeface="+mj-lt"/>
              </a:rPr>
              <a:t>Displaying </a:t>
            </a:r>
            <a:r>
              <a:rPr lang="en-US" sz="1200" dirty="0">
                <a:latin typeface="+mj-lt"/>
              </a:rPr>
              <a:t>average payload mass carried by booster version F9 v1.1 </a:t>
            </a:r>
            <a:endParaRPr lang="en-US" sz="1200" dirty="0" smtClean="0">
              <a:latin typeface="+mj-lt"/>
            </a:endParaRPr>
          </a:p>
          <a:p>
            <a:pPr lvl="1">
              <a:lnSpc>
                <a:spcPct val="100000"/>
              </a:lnSpc>
              <a:spcBef>
                <a:spcPts val="1400"/>
              </a:spcBef>
              <a:buFont typeface="Courier New" panose="02070309020205020404" pitchFamily="49" charset="0"/>
              <a:buChar char="o"/>
            </a:pPr>
            <a:r>
              <a:rPr lang="en-US" sz="1200" dirty="0" smtClean="0">
                <a:latin typeface="+mj-lt"/>
              </a:rPr>
              <a:t> </a:t>
            </a:r>
            <a:r>
              <a:rPr lang="en-US" sz="1200" dirty="0">
                <a:latin typeface="+mj-lt"/>
              </a:rPr>
              <a:t>Listing the date when the first successful landing outcome in ground pad was achieved ○ Listing the names of the boosters which have success in drone ship and have payload mass greater than 4000 but less than 6000 </a:t>
            </a:r>
            <a:endParaRPr lang="en-US" sz="1200" dirty="0" smtClean="0">
              <a:latin typeface="+mj-lt"/>
            </a:endParaRPr>
          </a:p>
          <a:p>
            <a:pPr lvl="1">
              <a:lnSpc>
                <a:spcPct val="100000"/>
              </a:lnSpc>
              <a:spcBef>
                <a:spcPts val="1400"/>
              </a:spcBef>
              <a:buFont typeface="Courier New" panose="02070309020205020404" pitchFamily="49" charset="0"/>
              <a:buChar char="o"/>
            </a:pPr>
            <a:r>
              <a:rPr lang="en-US" sz="1200" dirty="0" smtClean="0">
                <a:latin typeface="+mj-lt"/>
              </a:rPr>
              <a:t> </a:t>
            </a:r>
            <a:r>
              <a:rPr lang="en-US" sz="1200" dirty="0">
                <a:latin typeface="+mj-lt"/>
              </a:rPr>
              <a:t>Listing the total number of successful and failure mission outcomes ○ Listing the names of the </a:t>
            </a:r>
            <a:r>
              <a:rPr lang="en-US" sz="1200" dirty="0" err="1">
                <a:latin typeface="+mj-lt"/>
              </a:rPr>
              <a:t>booster_versions</a:t>
            </a:r>
            <a:r>
              <a:rPr lang="en-US" sz="1200" dirty="0">
                <a:latin typeface="+mj-lt"/>
              </a:rPr>
              <a:t> which have carried the maximum payload mass </a:t>
            </a:r>
            <a:endParaRPr lang="en-US" sz="1200" dirty="0" smtClean="0">
              <a:latin typeface="+mj-lt"/>
            </a:endParaRPr>
          </a:p>
          <a:p>
            <a:pPr lvl="1">
              <a:lnSpc>
                <a:spcPct val="100000"/>
              </a:lnSpc>
              <a:spcBef>
                <a:spcPts val="1400"/>
              </a:spcBef>
              <a:buFont typeface="Courier New" panose="02070309020205020404" pitchFamily="49" charset="0"/>
              <a:buChar char="o"/>
            </a:pPr>
            <a:r>
              <a:rPr lang="en-US" sz="1200" dirty="0" smtClean="0">
                <a:latin typeface="+mj-lt"/>
              </a:rPr>
              <a:t>Listing </a:t>
            </a:r>
            <a:r>
              <a:rPr lang="en-US" sz="1200" dirty="0">
                <a:latin typeface="+mj-lt"/>
              </a:rPr>
              <a:t>the failed </a:t>
            </a:r>
            <a:r>
              <a:rPr lang="en-US" sz="1200" dirty="0" err="1">
                <a:latin typeface="+mj-lt"/>
              </a:rPr>
              <a:t>landing_outcomes</a:t>
            </a:r>
            <a:r>
              <a:rPr lang="en-US" sz="1200" dirty="0">
                <a:latin typeface="+mj-lt"/>
              </a:rPr>
              <a:t> in drone ship, their booster versions, and launch site names for in year </a:t>
            </a:r>
            <a:r>
              <a:rPr lang="en-US" sz="1200" dirty="0" smtClean="0">
                <a:latin typeface="+mj-lt"/>
              </a:rPr>
              <a:t>2015</a:t>
            </a:r>
          </a:p>
          <a:p>
            <a:pPr lvl="1">
              <a:lnSpc>
                <a:spcPct val="100000"/>
              </a:lnSpc>
              <a:spcBef>
                <a:spcPts val="1400"/>
              </a:spcBef>
              <a:buFont typeface="Courier New" panose="02070309020205020404" pitchFamily="49" charset="0"/>
              <a:buChar char="o"/>
            </a:pPr>
            <a:r>
              <a:rPr lang="en-US" sz="1200" dirty="0" smtClean="0">
                <a:latin typeface="+mj-lt"/>
              </a:rPr>
              <a:t>Ranking </a:t>
            </a:r>
            <a:r>
              <a:rPr lang="en-US" sz="1200" dirty="0">
                <a:latin typeface="+mj-lt"/>
              </a:rPr>
              <a:t>the count of landing outcomes (such as Failure (drone ship) or Success (ground pad)) between the date 2010-06-04 and 2017-03-20, in descending </a:t>
            </a:r>
            <a:r>
              <a:rPr lang="en-US" sz="1200" dirty="0" smtClean="0">
                <a:latin typeface="+mj-lt"/>
              </a:rPr>
              <a:t>order</a:t>
            </a:r>
          </a:p>
          <a:p>
            <a:pPr>
              <a:lnSpc>
                <a:spcPct val="100000"/>
              </a:lnSpc>
              <a:spcBef>
                <a:spcPts val="1400"/>
              </a:spcBef>
            </a:pPr>
            <a:r>
              <a:rPr lang="en-US" sz="1800" dirty="0" smtClean="0">
                <a:solidFill>
                  <a:schemeClr val="accent3">
                    <a:lumMod val="25000"/>
                  </a:schemeClr>
                </a:solidFill>
                <a:latin typeface="+mj-lt"/>
                <a:hlinkClick r:id="rId3"/>
              </a:rPr>
              <a:t>GitHub URL</a:t>
            </a:r>
            <a:endParaRPr lang="en-US" dirty="0" smtClean="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63040"/>
            <a:ext cx="10515600" cy="4763352"/>
          </a:xfrm>
          <a:prstGeom prst="rect">
            <a:avLst/>
          </a:prstGeom>
        </p:spPr>
        <p:txBody>
          <a:bodyPr>
            <a:normAutofit fontScale="92500"/>
          </a:bodyPr>
          <a:lstStyle/>
          <a:p>
            <a:pPr>
              <a:lnSpc>
                <a:spcPct val="100000"/>
              </a:lnSpc>
              <a:spcBef>
                <a:spcPts val="1400"/>
              </a:spcBef>
            </a:pPr>
            <a:r>
              <a:rPr lang="en-US" sz="2400" dirty="0"/>
              <a:t>Objects created and added to a folium map</a:t>
            </a:r>
            <a:r>
              <a:rPr lang="en-US" sz="2400" dirty="0" smtClean="0"/>
              <a:t>:</a:t>
            </a:r>
          </a:p>
          <a:p>
            <a:pPr lvl="1">
              <a:lnSpc>
                <a:spcPct val="100000"/>
              </a:lnSpc>
              <a:spcBef>
                <a:spcPts val="1400"/>
              </a:spcBef>
              <a:buFont typeface="Courier New" panose="02070309020205020404" pitchFamily="49" charset="0"/>
              <a:buChar char="o"/>
            </a:pPr>
            <a:r>
              <a:rPr lang="en-US" sz="2000" dirty="0" smtClean="0"/>
              <a:t>Markers </a:t>
            </a:r>
            <a:r>
              <a:rPr lang="en-US" sz="2000" dirty="0"/>
              <a:t>that show all launch sites on a map </a:t>
            </a:r>
            <a:endParaRPr lang="en-US" sz="2000" dirty="0" smtClean="0"/>
          </a:p>
          <a:p>
            <a:pPr lvl="1">
              <a:lnSpc>
                <a:spcPct val="100000"/>
              </a:lnSpc>
              <a:spcBef>
                <a:spcPts val="1400"/>
              </a:spcBef>
              <a:buFont typeface="Courier New" panose="02070309020205020404" pitchFamily="49" charset="0"/>
              <a:buChar char="o"/>
            </a:pPr>
            <a:r>
              <a:rPr lang="en-US" sz="2000" dirty="0" smtClean="0"/>
              <a:t>Markers </a:t>
            </a:r>
            <a:r>
              <a:rPr lang="en-US" sz="2000" dirty="0"/>
              <a:t>that show the success/failed launches for each site on the map </a:t>
            </a:r>
            <a:endParaRPr lang="en-US" sz="2000" dirty="0" smtClean="0"/>
          </a:p>
          <a:p>
            <a:pPr lvl="1">
              <a:lnSpc>
                <a:spcPct val="100000"/>
              </a:lnSpc>
              <a:spcBef>
                <a:spcPts val="1400"/>
              </a:spcBef>
              <a:buFont typeface="Courier New" panose="02070309020205020404" pitchFamily="49" charset="0"/>
              <a:buChar char="o"/>
            </a:pPr>
            <a:r>
              <a:rPr lang="en-US" sz="2000" dirty="0" smtClean="0"/>
              <a:t>Lines </a:t>
            </a:r>
            <a:r>
              <a:rPr lang="en-US" sz="2000" dirty="0"/>
              <a:t>that show the distances between a launch site to its proximities </a:t>
            </a:r>
            <a:endParaRPr lang="en-US" sz="2000" dirty="0" smtClean="0"/>
          </a:p>
          <a:p>
            <a:pPr marL="228600" lvl="1">
              <a:lnSpc>
                <a:spcPct val="100000"/>
              </a:lnSpc>
              <a:spcBef>
                <a:spcPts val="1400"/>
              </a:spcBef>
            </a:pPr>
            <a:r>
              <a:rPr lang="en-US" dirty="0" smtClean="0"/>
              <a:t>By </a:t>
            </a:r>
            <a:r>
              <a:rPr lang="en-US" dirty="0"/>
              <a:t>adding these objects, following geographical patterns about launch sites are found</a:t>
            </a:r>
            <a:r>
              <a:rPr lang="en-US" dirty="0"/>
              <a:t>:</a:t>
            </a:r>
          </a:p>
          <a:p>
            <a:pPr lvl="1">
              <a:lnSpc>
                <a:spcPct val="100000"/>
              </a:lnSpc>
              <a:spcBef>
                <a:spcPts val="1400"/>
              </a:spcBef>
              <a:buFont typeface="Courier New" panose="02070309020205020404" pitchFamily="49" charset="0"/>
              <a:buChar char="o"/>
            </a:pPr>
            <a:r>
              <a:rPr lang="en-US" sz="2000" dirty="0" smtClean="0"/>
              <a:t>Are </a:t>
            </a:r>
            <a:r>
              <a:rPr lang="en-US" sz="2000" dirty="0"/>
              <a:t>launch sites in close proximity to railways? Yes </a:t>
            </a:r>
            <a:endParaRPr lang="en-US" sz="2000" dirty="0" smtClean="0"/>
          </a:p>
          <a:p>
            <a:pPr lvl="1">
              <a:lnSpc>
                <a:spcPct val="100000"/>
              </a:lnSpc>
              <a:spcBef>
                <a:spcPts val="1400"/>
              </a:spcBef>
              <a:buFont typeface="Courier New" panose="02070309020205020404" pitchFamily="49" charset="0"/>
              <a:buChar char="o"/>
            </a:pPr>
            <a:r>
              <a:rPr lang="en-US" sz="2000" dirty="0" smtClean="0"/>
              <a:t>Are </a:t>
            </a:r>
            <a:r>
              <a:rPr lang="en-US" sz="2000" dirty="0"/>
              <a:t>launch sites in close proximity to highways? Yes </a:t>
            </a:r>
            <a:endParaRPr lang="en-US" sz="2000" dirty="0" smtClean="0"/>
          </a:p>
          <a:p>
            <a:pPr lvl="1">
              <a:lnSpc>
                <a:spcPct val="100000"/>
              </a:lnSpc>
              <a:spcBef>
                <a:spcPts val="1400"/>
              </a:spcBef>
              <a:buFont typeface="Courier New" panose="02070309020205020404" pitchFamily="49" charset="0"/>
              <a:buChar char="o"/>
            </a:pPr>
            <a:r>
              <a:rPr lang="en-US" sz="2000" dirty="0" smtClean="0"/>
              <a:t>Are </a:t>
            </a:r>
            <a:r>
              <a:rPr lang="en-US" sz="2000" dirty="0"/>
              <a:t>launch sites in close proximity to coastline? Yes </a:t>
            </a:r>
            <a:endParaRPr lang="en-US" sz="2000" dirty="0" smtClean="0"/>
          </a:p>
          <a:p>
            <a:pPr lvl="1">
              <a:lnSpc>
                <a:spcPct val="100000"/>
              </a:lnSpc>
              <a:spcBef>
                <a:spcPts val="1400"/>
              </a:spcBef>
              <a:buFont typeface="Courier New" panose="02070309020205020404" pitchFamily="49" charset="0"/>
              <a:buChar char="o"/>
            </a:pPr>
            <a:r>
              <a:rPr lang="en-US" sz="2000" dirty="0" smtClean="0"/>
              <a:t>Do </a:t>
            </a:r>
            <a:r>
              <a:rPr lang="en-US" sz="2000" dirty="0"/>
              <a:t>launch sites keep certain distance away from cities? </a:t>
            </a:r>
            <a:r>
              <a:rPr lang="en-US" sz="2000" dirty="0" smtClean="0"/>
              <a:t>Yes</a:t>
            </a:r>
          </a:p>
          <a:p>
            <a:pPr marL="228600" lvl="1">
              <a:lnSpc>
                <a:spcPct val="100000"/>
              </a:lnSpc>
              <a:spcBef>
                <a:spcPts val="1400"/>
              </a:spcBef>
            </a:pPr>
            <a:r>
              <a:rPr lang="en-US" dirty="0">
                <a:hlinkClick r:id="rId3"/>
              </a:rPr>
              <a:t>GitHub </a:t>
            </a:r>
            <a:r>
              <a:rPr lang="en-US" dirty="0" smtClean="0">
                <a:hlinkClick r:id="rId3"/>
              </a:rPr>
              <a:t>Link</a:t>
            </a:r>
            <a:r>
              <a:rPr lang="en-US" dirty="0" smtClean="0"/>
              <a:t>/</a:t>
            </a:r>
            <a:r>
              <a:rPr lang="en-US" dirty="0" smtClean="0">
                <a:hlinkClick r:id="rId4"/>
              </a:rPr>
              <a:t>IBM Cloud Link</a:t>
            </a:r>
            <a:endParaRPr lang="en-US" dirty="0"/>
          </a:p>
          <a:p>
            <a:pPr lvl="1">
              <a:lnSpc>
                <a:spcPct val="100000"/>
              </a:lnSpc>
              <a:spcBef>
                <a:spcPts val="1400"/>
              </a:spcBef>
              <a:buFont typeface="Courier New" panose="02070309020205020404" pitchFamily="49" charset="0"/>
              <a:buChar char="o"/>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8550"/>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400" dirty="0"/>
              <a:t>The dashboard application contains a pie chart and a scatter point chart. </a:t>
            </a:r>
            <a:endParaRPr lang="en-US" sz="2400" dirty="0" smtClean="0"/>
          </a:p>
          <a:p>
            <a:pPr lvl="1">
              <a:lnSpc>
                <a:spcPct val="100000"/>
              </a:lnSpc>
              <a:spcBef>
                <a:spcPts val="1400"/>
              </a:spcBef>
              <a:buFont typeface="Courier New" panose="02070309020205020404" pitchFamily="49" charset="0"/>
              <a:buChar char="o"/>
            </a:pPr>
            <a:r>
              <a:rPr lang="en-US" sz="2000" dirty="0" smtClean="0"/>
              <a:t>Pie </a:t>
            </a:r>
            <a:r>
              <a:rPr lang="en-US" sz="2000" dirty="0"/>
              <a:t>chart </a:t>
            </a:r>
            <a:r>
              <a:rPr lang="en-US" sz="2000" dirty="0" smtClean="0"/>
              <a:t>:</a:t>
            </a:r>
          </a:p>
          <a:p>
            <a:pPr lvl="2">
              <a:lnSpc>
                <a:spcPct val="100000"/>
              </a:lnSpc>
              <a:spcBef>
                <a:spcPts val="1400"/>
              </a:spcBef>
              <a:buFont typeface="Wingdings" panose="05000000000000000000" pitchFamily="2" charset="2"/>
              <a:buChar char="§"/>
            </a:pPr>
            <a:r>
              <a:rPr lang="en-US" sz="1600" dirty="0" smtClean="0"/>
              <a:t>For </a:t>
            </a:r>
            <a:r>
              <a:rPr lang="en-US" sz="1600" dirty="0"/>
              <a:t>showing total success launches by sites </a:t>
            </a:r>
            <a:endParaRPr lang="en-US" sz="1600" dirty="0" smtClean="0"/>
          </a:p>
          <a:p>
            <a:pPr lvl="2">
              <a:lnSpc>
                <a:spcPct val="100000"/>
              </a:lnSpc>
              <a:spcBef>
                <a:spcPts val="1400"/>
              </a:spcBef>
              <a:buFont typeface="Wingdings" panose="05000000000000000000" pitchFamily="2" charset="2"/>
              <a:buChar char="§"/>
            </a:pPr>
            <a:r>
              <a:rPr lang="en-US" sz="1600" dirty="0" smtClean="0"/>
              <a:t>This </a:t>
            </a:r>
            <a:r>
              <a:rPr lang="en-US" sz="1600" dirty="0"/>
              <a:t>chart can be selected to indicate a successful landing distribution across all launch sites or to indicate the success rate of individual launch sites. </a:t>
            </a:r>
            <a:endParaRPr lang="en-US" sz="1600" dirty="0" smtClean="0"/>
          </a:p>
          <a:p>
            <a:pPr lvl="1">
              <a:lnSpc>
                <a:spcPct val="100000"/>
              </a:lnSpc>
              <a:spcBef>
                <a:spcPts val="1400"/>
              </a:spcBef>
              <a:buFont typeface="Courier New" panose="02070309020205020404" pitchFamily="49" charset="0"/>
              <a:buChar char="o"/>
            </a:pPr>
            <a:r>
              <a:rPr lang="en-US" sz="2000" dirty="0" smtClean="0"/>
              <a:t>Scatter </a:t>
            </a:r>
            <a:r>
              <a:rPr lang="en-US" sz="2000" dirty="0"/>
              <a:t>chart </a:t>
            </a:r>
            <a:r>
              <a:rPr lang="en-US" sz="2000" dirty="0" smtClean="0"/>
              <a:t>: </a:t>
            </a:r>
          </a:p>
          <a:p>
            <a:pPr lvl="2">
              <a:lnSpc>
                <a:spcPct val="100000"/>
              </a:lnSpc>
              <a:spcBef>
                <a:spcPts val="1400"/>
              </a:spcBef>
              <a:buFont typeface="Wingdings" panose="05000000000000000000" pitchFamily="2" charset="2"/>
              <a:buChar char="§"/>
            </a:pPr>
            <a:r>
              <a:rPr lang="en-US" sz="1600" dirty="0" smtClean="0"/>
              <a:t>For </a:t>
            </a:r>
            <a:r>
              <a:rPr lang="en-US" sz="1600" dirty="0"/>
              <a:t>showing the relationship between Outcomes and Payload mass(Kg) by different </a:t>
            </a:r>
            <a:r>
              <a:rPr lang="en-US" sz="1600" dirty="0" smtClean="0"/>
              <a:t>boosters</a:t>
            </a:r>
          </a:p>
          <a:p>
            <a:pPr lvl="2">
              <a:lnSpc>
                <a:spcPct val="100000"/>
              </a:lnSpc>
              <a:spcBef>
                <a:spcPts val="1400"/>
              </a:spcBef>
              <a:buFont typeface="Wingdings" panose="05000000000000000000" pitchFamily="2" charset="2"/>
              <a:buChar char="§"/>
            </a:pPr>
            <a:r>
              <a:rPr lang="en-US" sz="1600" dirty="0" smtClean="0"/>
              <a:t>Has </a:t>
            </a:r>
            <a:r>
              <a:rPr lang="en-US" sz="1600" dirty="0"/>
              <a:t>2 inputs: All sites/individual site &amp; Payload mass on a slider between 0 and 10000 kg </a:t>
            </a:r>
            <a:endParaRPr lang="en-US" sz="1600" dirty="0" smtClean="0"/>
          </a:p>
          <a:p>
            <a:pPr lvl="2">
              <a:lnSpc>
                <a:spcPct val="100000"/>
              </a:lnSpc>
              <a:spcBef>
                <a:spcPts val="1400"/>
              </a:spcBef>
              <a:buFont typeface="Wingdings" panose="05000000000000000000" pitchFamily="2" charset="2"/>
              <a:buChar char="§"/>
            </a:pPr>
            <a:r>
              <a:rPr lang="en-US" sz="1600" dirty="0" smtClean="0"/>
              <a:t>This </a:t>
            </a:r>
            <a:r>
              <a:rPr lang="en-US" sz="1600" dirty="0"/>
              <a:t>chart helps determine how success depends on the launch point, payload mass, and booster version categories</a:t>
            </a:r>
            <a:r>
              <a:rPr lang="en-US" sz="1600" dirty="0" smtClean="0"/>
              <a:t>.</a:t>
            </a:r>
          </a:p>
          <a:p>
            <a:pPr marL="228600" lvl="2">
              <a:lnSpc>
                <a:spcPct val="110000"/>
              </a:lnSpc>
              <a:spcBef>
                <a:spcPts val="1400"/>
              </a:spcBef>
            </a:pPr>
            <a:r>
              <a:rPr lang="en-US" sz="2400" dirty="0" smtClean="0">
                <a:hlinkClick r:id="rId3"/>
              </a:rPr>
              <a:t>GitHub </a:t>
            </a:r>
            <a:r>
              <a:rPr lang="en-US" sz="2400" dirty="0">
                <a:hlinkClick r:id="rId3"/>
              </a:rPr>
              <a:t>URL </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922411" y="1978025"/>
            <a:ext cx="5403086" cy="435133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t>Perform exploratory Data Analysis and determine Training Labels </a:t>
            </a:r>
            <a:endParaRPr lang="en-US" sz="2400" dirty="0" smtClean="0"/>
          </a:p>
          <a:p>
            <a:pPr lvl="1">
              <a:lnSpc>
                <a:spcPct val="100000"/>
              </a:lnSpc>
              <a:spcBef>
                <a:spcPts val="1400"/>
              </a:spcBef>
              <a:buFont typeface="Courier New" panose="02070309020205020404" pitchFamily="49" charset="0"/>
              <a:buChar char="o"/>
            </a:pPr>
            <a:r>
              <a:rPr lang="en-US" sz="2000" dirty="0" smtClean="0"/>
              <a:t>Create </a:t>
            </a:r>
            <a:r>
              <a:rPr lang="en-US" sz="2000" dirty="0"/>
              <a:t>a column for the </a:t>
            </a:r>
            <a:r>
              <a:rPr lang="en-US" sz="2000" dirty="0" smtClean="0"/>
              <a:t>class</a:t>
            </a:r>
          </a:p>
          <a:p>
            <a:pPr lvl="1">
              <a:lnSpc>
                <a:spcPct val="100000"/>
              </a:lnSpc>
              <a:spcBef>
                <a:spcPts val="1400"/>
              </a:spcBef>
              <a:buFont typeface="Courier New" panose="02070309020205020404" pitchFamily="49" charset="0"/>
              <a:buChar char="o"/>
            </a:pPr>
            <a:r>
              <a:rPr lang="en-US" sz="2000" dirty="0" smtClean="0"/>
              <a:t>Standardize </a:t>
            </a:r>
            <a:r>
              <a:rPr lang="en-US" sz="2000" dirty="0"/>
              <a:t>the data </a:t>
            </a:r>
            <a:endParaRPr lang="en-US" sz="2000" dirty="0" smtClean="0"/>
          </a:p>
          <a:p>
            <a:pPr lvl="1">
              <a:lnSpc>
                <a:spcPct val="100000"/>
              </a:lnSpc>
              <a:spcBef>
                <a:spcPts val="1400"/>
              </a:spcBef>
              <a:buFont typeface="Courier New" panose="02070309020205020404" pitchFamily="49" charset="0"/>
              <a:buChar char="o"/>
            </a:pPr>
            <a:r>
              <a:rPr lang="en-US" sz="2000" dirty="0" smtClean="0"/>
              <a:t>Split </a:t>
            </a:r>
            <a:r>
              <a:rPr lang="en-US" sz="2000" dirty="0"/>
              <a:t>into training data and test data </a:t>
            </a:r>
            <a:endParaRPr lang="en-US" sz="2000" dirty="0" smtClean="0"/>
          </a:p>
          <a:p>
            <a:pPr>
              <a:lnSpc>
                <a:spcPct val="100000"/>
              </a:lnSpc>
              <a:spcBef>
                <a:spcPts val="1400"/>
              </a:spcBef>
            </a:pPr>
            <a:r>
              <a:rPr lang="en-US" sz="2400" dirty="0" smtClean="0"/>
              <a:t>Find </a:t>
            </a:r>
            <a:r>
              <a:rPr lang="en-US" sz="2400" dirty="0"/>
              <a:t>best </a:t>
            </a:r>
            <a:r>
              <a:rPr lang="en-US" sz="2400" dirty="0" err="1"/>
              <a:t>Hyperparameter</a:t>
            </a:r>
            <a:r>
              <a:rPr lang="en-US" sz="2400" dirty="0"/>
              <a:t> for SVM, Classification Trees and Logistic Regression </a:t>
            </a:r>
            <a:endParaRPr lang="en-US" sz="2400" dirty="0" smtClean="0"/>
          </a:p>
          <a:p>
            <a:pPr lvl="1">
              <a:lnSpc>
                <a:spcPct val="100000"/>
              </a:lnSpc>
              <a:spcBef>
                <a:spcPts val="1400"/>
              </a:spcBef>
              <a:buFont typeface="Courier New" panose="02070309020205020404" pitchFamily="49" charset="0"/>
              <a:buChar char="o"/>
            </a:pPr>
            <a:r>
              <a:rPr lang="en-US" sz="2000" dirty="0" smtClean="0"/>
              <a:t>Find </a:t>
            </a:r>
            <a:r>
              <a:rPr lang="en-US" sz="2000" dirty="0"/>
              <a:t>the method performs best using test </a:t>
            </a:r>
            <a:r>
              <a:rPr lang="en-US" sz="2000" dirty="0" smtClean="0"/>
              <a:t>data</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GitHub URL</a:t>
            </a:r>
            <a:endParaRPr lang="en-US" dirty="0"/>
          </a:p>
        </p:txBody>
      </p:sp>
      <p:sp>
        <p:nvSpPr>
          <p:cNvPr id="8" name="Content Placeholder 7"/>
          <p:cNvSpPr>
            <a:spLocks noGrp="1"/>
          </p:cNvSpPr>
          <p:nvPr>
            <p:ph idx="4294967295"/>
          </p:nvPr>
        </p:nvSpPr>
        <p:spPr>
          <a:xfrm>
            <a:off x="6181725" y="1825625"/>
            <a:ext cx="1908026" cy="12403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indent="0" algn="ctr">
              <a:buNone/>
            </a:pPr>
            <a:r>
              <a:rPr lang="en-US" dirty="0" smtClean="0"/>
              <a:t>Building Model</a:t>
            </a:r>
            <a:endParaRPr lang="en-IN" dirty="0"/>
          </a:p>
        </p:txBody>
      </p:sp>
      <p:sp>
        <p:nvSpPr>
          <p:cNvPr id="9" name="Content Placeholder 7"/>
          <p:cNvSpPr txBox="1">
            <a:spLocks/>
          </p:cNvSpPr>
          <p:nvPr/>
        </p:nvSpPr>
        <p:spPr>
          <a:xfrm>
            <a:off x="8714772" y="1825625"/>
            <a:ext cx="1908026" cy="12403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dirty="0" smtClean="0"/>
              <a:t>Evaluating Model</a:t>
            </a:r>
            <a:endParaRPr lang="en-IN" dirty="0"/>
          </a:p>
        </p:txBody>
      </p:sp>
      <p:sp>
        <p:nvSpPr>
          <p:cNvPr id="10" name="Content Placeholder 7"/>
          <p:cNvSpPr txBox="1">
            <a:spLocks/>
          </p:cNvSpPr>
          <p:nvPr/>
        </p:nvSpPr>
        <p:spPr>
          <a:xfrm>
            <a:off x="6181723" y="4531994"/>
            <a:ext cx="1908026" cy="12403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dirty="0" smtClean="0"/>
              <a:t>Improving Model</a:t>
            </a:r>
            <a:endParaRPr lang="en-IN" dirty="0"/>
          </a:p>
        </p:txBody>
      </p:sp>
      <p:sp>
        <p:nvSpPr>
          <p:cNvPr id="11" name="Content Placeholder 7"/>
          <p:cNvSpPr txBox="1">
            <a:spLocks/>
          </p:cNvSpPr>
          <p:nvPr/>
        </p:nvSpPr>
        <p:spPr>
          <a:xfrm>
            <a:off x="8714772" y="4538018"/>
            <a:ext cx="1908026" cy="12403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sz="1800" dirty="0" smtClean="0"/>
              <a:t>Finding the best Performing Classification Model</a:t>
            </a:r>
            <a:endParaRPr lang="en-IN" sz="1800" dirty="0"/>
          </a:p>
        </p:txBody>
      </p:sp>
      <p:sp>
        <p:nvSpPr>
          <p:cNvPr id="15" name="Right Arrow 14"/>
          <p:cNvSpPr/>
          <p:nvPr/>
        </p:nvSpPr>
        <p:spPr>
          <a:xfrm>
            <a:off x="8089751" y="2442103"/>
            <a:ext cx="625021" cy="111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Elbow Connector 34"/>
          <p:cNvCxnSpPr>
            <a:stCxn id="9" idx="2"/>
            <a:endCxn id="10" idx="0"/>
          </p:cNvCxnSpPr>
          <p:nvPr/>
        </p:nvCxnSpPr>
        <p:spPr>
          <a:xfrm rot="5400000">
            <a:off x="7669229" y="2532437"/>
            <a:ext cx="1466065" cy="253304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Right Arrow 38"/>
          <p:cNvSpPr/>
          <p:nvPr/>
        </p:nvSpPr>
        <p:spPr>
          <a:xfrm>
            <a:off x="8089749" y="5146001"/>
            <a:ext cx="625021" cy="111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619892" y="1506071"/>
            <a:ext cx="2557303" cy="469033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left screenshot is a preview of the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results of EDA with visualization, EDA with SQL, Interactive Map with Folium, and Interactive Dashboard will be shown in the next slides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Comparing the accuracy of the four methods, all return the same accuracy of about 83% for test data.</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449216" y="1450971"/>
            <a:ext cx="8170676" cy="2572089"/>
          </a:xfrm>
          <a:prstGeom prst="rect">
            <a:avLst/>
          </a:prstGeom>
        </p:spPr>
      </p:pic>
      <p:pic>
        <p:nvPicPr>
          <p:cNvPr id="3" name="Picture 2"/>
          <p:cNvPicPr>
            <a:picLocks noChangeAspect="1"/>
          </p:cNvPicPr>
          <p:nvPr/>
        </p:nvPicPr>
        <p:blipFill>
          <a:blip r:embed="rId5"/>
          <a:stretch>
            <a:fillRect/>
          </a:stretch>
        </p:blipFill>
        <p:spPr>
          <a:xfrm>
            <a:off x="449215" y="4268336"/>
            <a:ext cx="8170677" cy="2497704"/>
          </a:xfrm>
          <a:prstGeom prst="rect">
            <a:avLst/>
          </a:prstGeom>
        </p:spPr>
      </p:pic>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7511" y="4335332"/>
            <a:ext cx="11101272" cy="3928412"/>
          </a:xfrm>
          <a:prstGeom prst="rect">
            <a:avLst/>
          </a:prstGeom>
        </p:spPr>
        <p:txBody>
          <a:bodyPr>
            <a:normAutofit/>
          </a:bodyPr>
          <a:lstStyle/>
          <a:p>
            <a:pPr>
              <a:lnSpc>
                <a:spcPct val="100000"/>
              </a:lnSpc>
              <a:spcBef>
                <a:spcPts val="1400"/>
              </a:spcBef>
            </a:pPr>
            <a:r>
              <a:rPr lang="en-US" sz="2400" dirty="0" smtClean="0"/>
              <a:t>Class </a:t>
            </a:r>
            <a:r>
              <a:rPr lang="en-US" sz="2400" dirty="0"/>
              <a:t>0 (</a:t>
            </a:r>
            <a:r>
              <a:rPr lang="en-US" sz="2400" dirty="0">
                <a:solidFill>
                  <a:schemeClr val="accent1">
                    <a:lumMod val="75000"/>
                  </a:schemeClr>
                </a:solidFill>
              </a:rPr>
              <a:t>blue</a:t>
            </a:r>
            <a:r>
              <a:rPr lang="en-US" sz="2400" dirty="0"/>
              <a:t>) represents unsuccessful launch, and Class 1 (</a:t>
            </a:r>
            <a:r>
              <a:rPr lang="en-US" sz="2400" dirty="0">
                <a:solidFill>
                  <a:schemeClr val="accent2">
                    <a:lumMod val="75000"/>
                  </a:schemeClr>
                </a:solidFill>
              </a:rPr>
              <a:t>orange</a:t>
            </a:r>
            <a:r>
              <a:rPr lang="en-US" sz="2400" dirty="0"/>
              <a:t>) represents successful launch. </a:t>
            </a:r>
            <a:endParaRPr lang="en-US" sz="2400" dirty="0" smtClean="0"/>
          </a:p>
          <a:p>
            <a:pPr>
              <a:lnSpc>
                <a:spcPct val="100000"/>
              </a:lnSpc>
              <a:spcBef>
                <a:spcPts val="1400"/>
              </a:spcBef>
            </a:pPr>
            <a:r>
              <a:rPr lang="en-US" sz="2400" dirty="0" smtClean="0"/>
              <a:t>This </a:t>
            </a:r>
            <a:r>
              <a:rPr lang="en-US" sz="2400" dirty="0"/>
              <a:t>figure shows that </a:t>
            </a:r>
            <a:r>
              <a:rPr lang="en-US" sz="2400" b="1" dirty="0"/>
              <a:t>the success rate increased as the number of flights increased</a:t>
            </a:r>
            <a:r>
              <a:rPr lang="en-US" sz="2400" b="1" dirty="0" smtClean="0"/>
              <a:t>.</a:t>
            </a:r>
          </a:p>
          <a:p>
            <a:pPr>
              <a:lnSpc>
                <a:spcPct val="100000"/>
              </a:lnSpc>
              <a:spcBef>
                <a:spcPts val="1400"/>
              </a:spcBef>
            </a:pPr>
            <a:r>
              <a:rPr lang="en-US" sz="2400" dirty="0" smtClean="0"/>
              <a:t>As </a:t>
            </a:r>
            <a:r>
              <a:rPr lang="en-US" sz="2400" dirty="0"/>
              <a:t>the success rate has increased considerably since the 20th flight, this point seems to be a big breakthrough.</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1017372" y="1430767"/>
            <a:ext cx="8309507" cy="12494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770011" y="1965231"/>
            <a:ext cx="11138772" cy="2348585"/>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6136398" cy="381158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a:t>
            </a:r>
            <a:r>
              <a:rPr lang="en-US" sz="2200" dirty="0" err="1" smtClean="0">
                <a:solidFill>
                  <a:schemeClr val="accent3">
                    <a:lumMod val="25000"/>
                  </a:schemeClr>
                </a:solidFill>
                <a:latin typeface="Abadi" panose="020B0604020104020204" pitchFamily="34" charset="0"/>
              </a:rPr>
              <a:t>creenshot</a:t>
            </a:r>
            <a:r>
              <a:rPr lang="en-US" sz="2200" dirty="0" smtClean="0">
                <a:solidFill>
                  <a:schemeClr val="accent3">
                    <a:lumMod val="25000"/>
                  </a:schemeClr>
                </a:solidFill>
                <a:latin typeface="Abadi" panose="020B0604020104020204" pitchFamily="34" charset="0"/>
              </a:rPr>
              <a:t> of the scatter plot with explanations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118816" y="1910185"/>
            <a:ext cx="3932238" cy="381158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t>Class 0 (</a:t>
            </a:r>
            <a:r>
              <a:rPr lang="en-US" sz="2400" dirty="0">
                <a:solidFill>
                  <a:schemeClr val="accent1">
                    <a:lumMod val="75000"/>
                  </a:schemeClr>
                </a:solidFill>
              </a:rPr>
              <a:t>blue</a:t>
            </a:r>
            <a:r>
              <a:rPr lang="en-US" sz="2400" dirty="0"/>
              <a:t>) represents unsuccessful launch, and Class 1 (</a:t>
            </a:r>
            <a:r>
              <a:rPr lang="en-US" sz="2400" dirty="0">
                <a:solidFill>
                  <a:schemeClr val="accent2">
                    <a:lumMod val="75000"/>
                  </a:schemeClr>
                </a:solidFill>
              </a:rPr>
              <a:t>orange</a:t>
            </a:r>
            <a:r>
              <a:rPr lang="en-US" sz="2400" dirty="0"/>
              <a:t>) represents successful launch. </a:t>
            </a:r>
            <a:endParaRPr lang="en-US" sz="2400" dirty="0" smtClean="0"/>
          </a:p>
          <a:p>
            <a:pPr>
              <a:lnSpc>
                <a:spcPct val="100000"/>
              </a:lnSpc>
              <a:spcBef>
                <a:spcPts val="1400"/>
              </a:spcBef>
            </a:pPr>
            <a:endParaRPr lang="en-US" sz="2400" dirty="0" smtClean="0"/>
          </a:p>
          <a:p>
            <a:pPr>
              <a:lnSpc>
                <a:spcPct val="100000"/>
              </a:lnSpc>
              <a:spcBef>
                <a:spcPts val="1400"/>
              </a:spcBef>
            </a:pPr>
            <a:r>
              <a:rPr lang="en-US" sz="2400" dirty="0" smtClean="0"/>
              <a:t>At </a:t>
            </a:r>
            <a:r>
              <a:rPr lang="en-US" sz="2400" dirty="0"/>
              <a:t>first glance, the larger pay load mass, the higher the rocket's success rate, but it seems difficult to make decisions based on this figure because </a:t>
            </a:r>
            <a:r>
              <a:rPr lang="en-US" sz="2400" b="1" dirty="0" smtClean="0"/>
              <a:t>no clear pattern can be found between successful launch and Pay Load Mass. </a:t>
            </a:r>
            <a:endParaRPr lang="en-US" sz="2200" b="1"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1070684" y="2858547"/>
            <a:ext cx="4598596" cy="3845827"/>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5734" y="1802415"/>
            <a:ext cx="3932238" cy="3811588"/>
          </a:xfrm>
          <a:prstGeom prst="rect">
            <a:avLst/>
          </a:prstGeom>
        </p:spPr>
        <p:txBody>
          <a:bodyPr>
            <a:normAutofit lnSpcReduction="10000"/>
          </a:bodyPr>
          <a:lstStyle/>
          <a:p>
            <a:pPr>
              <a:lnSpc>
                <a:spcPct val="100000"/>
              </a:lnSpc>
              <a:spcBef>
                <a:spcPts val="1400"/>
              </a:spcBef>
            </a:pPr>
            <a:r>
              <a:rPr lang="en-US" sz="2400" dirty="0"/>
              <a:t>Orbit types SSO, HEO, GEO, and ES-L1 have the highest success rates (100%). </a:t>
            </a:r>
            <a:endParaRPr lang="en-US" sz="2400" dirty="0" smtClean="0"/>
          </a:p>
          <a:p>
            <a:pPr>
              <a:lnSpc>
                <a:spcPct val="100000"/>
              </a:lnSpc>
              <a:spcBef>
                <a:spcPts val="1400"/>
              </a:spcBef>
            </a:pPr>
            <a:endParaRPr lang="en-US" sz="2400" dirty="0"/>
          </a:p>
          <a:p>
            <a:pPr>
              <a:lnSpc>
                <a:spcPct val="100000"/>
              </a:lnSpc>
              <a:spcBef>
                <a:spcPts val="1400"/>
              </a:spcBef>
            </a:pPr>
            <a:r>
              <a:rPr lang="en-US" sz="2400" dirty="0" smtClean="0"/>
              <a:t>On </a:t>
            </a:r>
            <a:r>
              <a:rPr lang="en-US" sz="2400" dirty="0"/>
              <a:t>the other hand, the success rate of orbit type GTO is only 50%, and it is the lowest except for type SO, which recorded failure in a single attempt</a:t>
            </a:r>
            <a:r>
              <a:rPr lang="en-US" sz="2400" dirty="0" smtClean="0"/>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922410" y="1409252"/>
            <a:ext cx="6468093" cy="4636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a:t>
            </a:r>
            <a:r>
              <a:rPr lang="en-US" sz="2200" dirty="0" err="1" smtClean="0">
                <a:solidFill>
                  <a:schemeClr val="accent3">
                    <a:lumMod val="25000"/>
                  </a:schemeClr>
                </a:solidFill>
                <a:latin typeface="Abadi" panose="020B0604020104020204" pitchFamily="34" charset="0"/>
              </a:rPr>
              <a:t>creenshot</a:t>
            </a:r>
            <a:r>
              <a:rPr lang="en-US" sz="2200" dirty="0" smtClean="0">
                <a:solidFill>
                  <a:schemeClr val="accent3">
                    <a:lumMod val="25000"/>
                  </a:schemeClr>
                </a:solidFill>
                <a:latin typeface="Abadi" panose="020B0604020104020204" pitchFamily="34" charset="0"/>
              </a:rPr>
              <a:t> of the scatter plot with explanations :</a:t>
            </a: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1079832" y="2309788"/>
            <a:ext cx="5944430" cy="3572374"/>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70616"/>
            <a:ext cx="6824888" cy="431072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a:t>
            </a:r>
            <a:r>
              <a:rPr lang="en-US" sz="2200" dirty="0" err="1" smtClean="0">
                <a:solidFill>
                  <a:schemeClr val="accent3">
                    <a:lumMod val="25000"/>
                  </a:schemeClr>
                </a:solidFill>
                <a:latin typeface="Abadi" panose="020B0604020104020204" pitchFamily="34" charset="0"/>
              </a:rPr>
              <a:t>creenshot</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of the scatter plot with </a:t>
            </a:r>
            <a:r>
              <a:rPr lang="en-US" sz="2200" dirty="0" smtClean="0">
                <a:solidFill>
                  <a:schemeClr val="accent3">
                    <a:lumMod val="25000"/>
                  </a:schemeClr>
                </a:solidFill>
                <a:latin typeface="Abadi" panose="020B0604020104020204" pitchFamily="34" charset="0"/>
              </a:rPr>
              <a:t>explanations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250654" y="1570616"/>
            <a:ext cx="4413586" cy="4316809"/>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t>Class 0 (</a:t>
            </a:r>
            <a:r>
              <a:rPr lang="en-US" sz="2400" dirty="0">
                <a:solidFill>
                  <a:schemeClr val="accent1">
                    <a:lumMod val="75000"/>
                  </a:schemeClr>
                </a:solidFill>
              </a:rPr>
              <a:t>blue</a:t>
            </a:r>
            <a:r>
              <a:rPr lang="en-US" sz="2400" dirty="0"/>
              <a:t>) represents unsuccessful launch, and Class 1 (</a:t>
            </a:r>
            <a:r>
              <a:rPr lang="en-US" sz="2400" dirty="0">
                <a:solidFill>
                  <a:schemeClr val="accent2">
                    <a:lumMod val="75000"/>
                  </a:schemeClr>
                </a:solidFill>
              </a:rPr>
              <a:t>orange</a:t>
            </a:r>
            <a:r>
              <a:rPr lang="en-US" sz="2400" dirty="0"/>
              <a:t>) represents successful launch. </a:t>
            </a:r>
            <a:endParaRPr lang="en-US" sz="2400" dirty="0" smtClean="0"/>
          </a:p>
          <a:p>
            <a:pPr>
              <a:lnSpc>
                <a:spcPct val="100000"/>
              </a:lnSpc>
              <a:spcBef>
                <a:spcPts val="1400"/>
              </a:spcBef>
            </a:pPr>
            <a:r>
              <a:rPr lang="en-US" sz="2400" dirty="0" smtClean="0"/>
              <a:t>In </a:t>
            </a:r>
            <a:r>
              <a:rPr lang="en-US" sz="2400" dirty="0"/>
              <a:t>most cases, the launch outcome seems to be correlated with the flight number. </a:t>
            </a:r>
            <a:endParaRPr lang="en-US" sz="2400" dirty="0" smtClean="0"/>
          </a:p>
          <a:p>
            <a:pPr>
              <a:lnSpc>
                <a:spcPct val="100000"/>
              </a:lnSpc>
              <a:spcBef>
                <a:spcPts val="1400"/>
              </a:spcBef>
            </a:pPr>
            <a:r>
              <a:rPr lang="en-US" sz="2400" dirty="0" smtClean="0"/>
              <a:t>On </a:t>
            </a:r>
            <a:r>
              <a:rPr lang="en-US" sz="2400" dirty="0"/>
              <a:t>the other hand, in </a:t>
            </a:r>
            <a:r>
              <a:rPr lang="en-US" sz="2400" b="1" dirty="0"/>
              <a:t>GTO</a:t>
            </a:r>
            <a:r>
              <a:rPr lang="en-US" sz="2400" dirty="0"/>
              <a:t> orbit, there seems to be </a:t>
            </a:r>
            <a:r>
              <a:rPr lang="en-US" sz="2400" b="1" dirty="0"/>
              <a:t>no</a:t>
            </a:r>
            <a:r>
              <a:rPr lang="en-US" sz="2400" dirty="0"/>
              <a:t> relationship between flight numbers and success rate. </a:t>
            </a:r>
            <a:endParaRPr lang="en-US" sz="2400" dirty="0" smtClean="0"/>
          </a:p>
          <a:p>
            <a:pPr>
              <a:lnSpc>
                <a:spcPct val="100000"/>
              </a:lnSpc>
              <a:spcBef>
                <a:spcPts val="1400"/>
              </a:spcBef>
            </a:pPr>
            <a:r>
              <a:rPr lang="en-US" sz="2400" dirty="0" err="1" smtClean="0"/>
              <a:t>SpaceX</a:t>
            </a:r>
            <a:r>
              <a:rPr lang="en-US" sz="2400" dirty="0" smtClean="0"/>
              <a:t> </a:t>
            </a:r>
            <a:r>
              <a:rPr lang="en-US" sz="2400" dirty="0"/>
              <a:t>starts with LEO with a moderate success rate, and it seems that VLEO, which has a high success rate, is used the most in recent launches. </a:t>
            </a: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1265843" y="2075837"/>
            <a:ext cx="5081170" cy="4368777"/>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87736"/>
            <a:ext cx="6674281" cy="4481252"/>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a:t>
            </a:r>
            <a:r>
              <a:rPr lang="en-US" sz="2200" dirty="0" err="1" smtClean="0">
                <a:solidFill>
                  <a:schemeClr val="accent3">
                    <a:lumMod val="25000"/>
                  </a:schemeClr>
                </a:solidFill>
                <a:latin typeface="Abadi" panose="020B0604020104020204" pitchFamily="34" charset="0"/>
              </a:rPr>
              <a:t>creenshot</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of the scatter plot with </a:t>
            </a:r>
            <a:r>
              <a:rPr lang="en-US" sz="2200" dirty="0" smtClean="0">
                <a:solidFill>
                  <a:schemeClr val="accent3">
                    <a:lumMod val="25000"/>
                  </a:schemeClr>
                </a:solidFill>
                <a:latin typeface="Abadi" panose="020B0604020104020204" pitchFamily="34" charset="0"/>
              </a:rPr>
              <a:t>explanations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6917167" y="1865556"/>
            <a:ext cx="4540805" cy="381158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t>Class 0 (</a:t>
            </a:r>
            <a:r>
              <a:rPr lang="en-US" sz="2400" dirty="0">
                <a:solidFill>
                  <a:schemeClr val="accent1">
                    <a:lumMod val="75000"/>
                  </a:schemeClr>
                </a:solidFill>
              </a:rPr>
              <a:t>blue</a:t>
            </a:r>
            <a:r>
              <a:rPr lang="en-US" sz="2400" dirty="0"/>
              <a:t>) represents unsuccessful launch, and Class 1 (</a:t>
            </a:r>
            <a:r>
              <a:rPr lang="en-US" sz="2400" dirty="0">
                <a:solidFill>
                  <a:schemeClr val="accent2">
                    <a:lumMod val="75000"/>
                  </a:schemeClr>
                </a:solidFill>
              </a:rPr>
              <a:t>orange</a:t>
            </a:r>
            <a:r>
              <a:rPr lang="en-US" sz="2400" dirty="0"/>
              <a:t>) represents successful launch. </a:t>
            </a:r>
            <a:endParaRPr lang="en-US" sz="2400" dirty="0" smtClean="0"/>
          </a:p>
          <a:p>
            <a:pPr>
              <a:lnSpc>
                <a:spcPct val="100000"/>
              </a:lnSpc>
              <a:spcBef>
                <a:spcPts val="1400"/>
              </a:spcBef>
            </a:pPr>
            <a:r>
              <a:rPr lang="en-US" sz="2400" dirty="0" smtClean="0"/>
              <a:t>With </a:t>
            </a:r>
            <a:r>
              <a:rPr lang="en-US" sz="2400" dirty="0"/>
              <a:t>heavy payloads the successful landing or positive landing rate are more for LEO and ISS. </a:t>
            </a:r>
            <a:endParaRPr lang="en-US" sz="2400" dirty="0" smtClean="0"/>
          </a:p>
          <a:p>
            <a:pPr>
              <a:lnSpc>
                <a:spcPct val="100000"/>
              </a:lnSpc>
              <a:spcBef>
                <a:spcPts val="1400"/>
              </a:spcBef>
            </a:pPr>
            <a:r>
              <a:rPr lang="en-US" sz="2400" dirty="0" smtClean="0"/>
              <a:t>However</a:t>
            </a:r>
            <a:r>
              <a:rPr lang="en-US" sz="2400" dirty="0"/>
              <a:t>, in the case of GTO, it is hard to distinguish between the positive landing rate and the negative landing because they are all gathered together</a:t>
            </a: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3"/>
          <a:stretch>
            <a:fillRect/>
          </a:stretch>
        </p:blipFill>
        <p:spPr>
          <a:xfrm>
            <a:off x="950092" y="1865556"/>
            <a:ext cx="5601482" cy="4848902"/>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2069757"/>
            <a:ext cx="3932238" cy="3811588"/>
          </a:xfrm>
          <a:prstGeom prst="rect">
            <a:avLst/>
          </a:prstGeom>
        </p:spPr>
        <p:txBody>
          <a:bodyPr>
            <a:normAutofit/>
          </a:bodyPr>
          <a:lstStyle/>
          <a:p>
            <a:pPr>
              <a:lnSpc>
                <a:spcPct val="100000"/>
              </a:lnSpc>
              <a:spcBef>
                <a:spcPts val="1400"/>
              </a:spcBef>
            </a:pPr>
            <a:r>
              <a:rPr lang="en-US" sz="2400" dirty="0"/>
              <a:t>Since 2013, the success rate has continued to increase until 2017. </a:t>
            </a:r>
            <a:endParaRPr lang="en-US" sz="2400" dirty="0" smtClean="0"/>
          </a:p>
          <a:p>
            <a:pPr>
              <a:lnSpc>
                <a:spcPct val="100000"/>
              </a:lnSpc>
              <a:spcBef>
                <a:spcPts val="1400"/>
              </a:spcBef>
            </a:pPr>
            <a:r>
              <a:rPr lang="en-US" sz="2400" dirty="0" smtClean="0"/>
              <a:t> </a:t>
            </a:r>
            <a:r>
              <a:rPr lang="en-US" sz="2400" dirty="0"/>
              <a:t>The rate decreased slightly in 2018</a:t>
            </a:r>
            <a:r>
              <a:rPr lang="en-US" sz="2400" dirty="0" smtClean="0"/>
              <a:t>.</a:t>
            </a:r>
          </a:p>
          <a:p>
            <a:pPr>
              <a:lnSpc>
                <a:spcPct val="100000"/>
              </a:lnSpc>
              <a:spcBef>
                <a:spcPts val="1400"/>
              </a:spcBef>
            </a:pPr>
            <a:r>
              <a:rPr lang="en-US" sz="2400" dirty="0" smtClean="0"/>
              <a:t>Recently</a:t>
            </a:r>
            <a:r>
              <a:rPr lang="en-US" sz="2400" dirty="0"/>
              <a:t>, it has shown a success rate of about 80%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922410" y="1613647"/>
            <a:ext cx="6220667" cy="44200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a:t>
            </a:r>
            <a:r>
              <a:rPr lang="en-US" sz="2200" dirty="0" err="1" smtClean="0">
                <a:solidFill>
                  <a:schemeClr val="accent3">
                    <a:lumMod val="25000"/>
                  </a:schemeClr>
                </a:solidFill>
                <a:latin typeface="Abadi" panose="020B0604020104020204" pitchFamily="34" charset="0"/>
              </a:rPr>
              <a:t>creenshot</a:t>
            </a:r>
            <a:r>
              <a:rPr lang="en-US" sz="2200" dirty="0" smtClean="0">
                <a:solidFill>
                  <a:schemeClr val="accent3">
                    <a:lumMod val="25000"/>
                  </a:schemeClr>
                </a:solidFill>
                <a:latin typeface="Abadi" panose="020B0604020104020204" pitchFamily="34" charset="0"/>
              </a:rPr>
              <a:t> of the scatter plot with explanations</a:t>
            </a: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1147392" y="2575231"/>
            <a:ext cx="5169943" cy="3458514"/>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70202" y="1825625"/>
            <a:ext cx="3711389" cy="4351338"/>
          </a:xfrm>
          <a:prstGeom prst="rect">
            <a:avLst/>
          </a:prstGeom>
        </p:spPr>
        <p:txBody>
          <a:bodyPr>
            <a:normAutofit/>
          </a:bodyPr>
          <a:lstStyle/>
          <a:p>
            <a:pPr>
              <a:lnSpc>
                <a:spcPct val="100000"/>
              </a:lnSpc>
              <a:spcBef>
                <a:spcPts val="1400"/>
              </a:spcBef>
            </a:pPr>
            <a:r>
              <a:rPr lang="en-US" sz="2400" dirty="0"/>
              <a:t>When the SQL DISTINCT clause is used in the query, only unique values are displayed in the </a:t>
            </a:r>
            <a:r>
              <a:rPr lang="en-US" sz="2400" dirty="0" err="1"/>
              <a:t>Launch_Site</a:t>
            </a:r>
            <a:r>
              <a:rPr lang="en-US" sz="2400" dirty="0"/>
              <a:t> column from the </a:t>
            </a:r>
            <a:r>
              <a:rPr lang="en-US" sz="2400" dirty="0" err="1"/>
              <a:t>SpaceX</a:t>
            </a:r>
            <a:r>
              <a:rPr lang="en-US" sz="2400" dirty="0"/>
              <a:t> table. </a:t>
            </a:r>
            <a:endParaRPr lang="en-US" sz="2400" dirty="0" smtClean="0"/>
          </a:p>
          <a:p>
            <a:pPr>
              <a:lnSpc>
                <a:spcPct val="100000"/>
              </a:lnSpc>
              <a:spcBef>
                <a:spcPts val="1400"/>
              </a:spcBef>
            </a:pPr>
            <a:r>
              <a:rPr lang="en-US" sz="2400" dirty="0" smtClean="0"/>
              <a:t>There </a:t>
            </a:r>
            <a:r>
              <a:rPr lang="en-US" sz="2400" dirty="0"/>
              <a:t>are four unique launch sites: CCAFS LC-40, CCAFS SLC-40, KSC LC-39A, VAFB SLC-4E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58009" y="1824243"/>
            <a:ext cx="736719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Find the names of the unique launch sites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 </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8" name="Picture 7"/>
          <p:cNvPicPr>
            <a:picLocks noChangeAspect="1"/>
          </p:cNvPicPr>
          <p:nvPr/>
        </p:nvPicPr>
        <p:blipFill>
          <a:blip r:embed="rId3"/>
          <a:stretch>
            <a:fillRect/>
          </a:stretch>
        </p:blipFill>
        <p:spPr>
          <a:xfrm>
            <a:off x="1502001" y="2481892"/>
            <a:ext cx="4267796" cy="1047896"/>
          </a:xfrm>
          <a:prstGeom prst="rect">
            <a:avLst/>
          </a:prstGeom>
        </p:spPr>
      </p:pic>
      <p:pic>
        <p:nvPicPr>
          <p:cNvPr id="9" name="Picture 8"/>
          <p:cNvPicPr>
            <a:picLocks noChangeAspect="1"/>
          </p:cNvPicPr>
          <p:nvPr/>
        </p:nvPicPr>
        <p:blipFill>
          <a:blip r:embed="rId4"/>
          <a:stretch>
            <a:fillRect/>
          </a:stretch>
        </p:blipFill>
        <p:spPr>
          <a:xfrm>
            <a:off x="2169501" y="3934998"/>
            <a:ext cx="2932796" cy="2550850"/>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21562" y="1825625"/>
            <a:ext cx="3948057" cy="4351338"/>
          </a:xfrm>
          <a:prstGeom prst="rect">
            <a:avLst/>
          </a:prstGeom>
        </p:spPr>
        <p:txBody>
          <a:bodyPr>
            <a:normAutofit/>
          </a:bodyPr>
          <a:lstStyle/>
          <a:p>
            <a:pPr>
              <a:lnSpc>
                <a:spcPct val="100000"/>
              </a:lnSpc>
              <a:spcBef>
                <a:spcPts val="1400"/>
              </a:spcBef>
            </a:pPr>
            <a:r>
              <a:rPr lang="en-US" sz="2400" dirty="0"/>
              <a:t>Only five records of the </a:t>
            </a:r>
            <a:r>
              <a:rPr lang="en-US" sz="2400" dirty="0" err="1"/>
              <a:t>SpaceX</a:t>
            </a:r>
            <a:r>
              <a:rPr lang="en-US" sz="2400" dirty="0"/>
              <a:t> table were displayed using LIMIT 5 clause in the query. </a:t>
            </a:r>
            <a:endParaRPr lang="en-US" sz="2400" dirty="0" smtClean="0"/>
          </a:p>
          <a:p>
            <a:pPr>
              <a:lnSpc>
                <a:spcPct val="100000"/>
              </a:lnSpc>
              <a:spcBef>
                <a:spcPts val="1400"/>
              </a:spcBef>
            </a:pPr>
            <a:endParaRPr lang="en-US" sz="2400" dirty="0"/>
          </a:p>
          <a:p>
            <a:pPr>
              <a:lnSpc>
                <a:spcPct val="100000"/>
              </a:lnSpc>
              <a:spcBef>
                <a:spcPts val="1400"/>
              </a:spcBef>
            </a:pPr>
            <a:r>
              <a:rPr lang="en-US" sz="2400" dirty="0" smtClean="0"/>
              <a:t> </a:t>
            </a:r>
            <a:r>
              <a:rPr lang="en-US" sz="2400" dirty="0"/>
              <a:t>Using the LIKE operator and the percent sign (%) together, the </a:t>
            </a:r>
            <a:r>
              <a:rPr lang="en-US" sz="2400" dirty="0" err="1"/>
              <a:t>Launch_Site</a:t>
            </a:r>
            <a:r>
              <a:rPr lang="en-US" sz="2400" dirty="0"/>
              <a:t> name starting with CAA could be called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1314226" y="1506071"/>
            <a:ext cx="5226423" cy="46695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Find 5 records where launch sites begin with `CCA` (Query) </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1314226" y="2357287"/>
            <a:ext cx="5391902" cy="714475"/>
          </a:xfrm>
          <a:prstGeom prst="rect">
            <a:avLst/>
          </a:prstGeom>
        </p:spPr>
      </p:pic>
      <p:pic>
        <p:nvPicPr>
          <p:cNvPr id="7" name="Picture 6"/>
          <p:cNvPicPr>
            <a:picLocks noChangeAspect="1"/>
          </p:cNvPicPr>
          <p:nvPr/>
        </p:nvPicPr>
        <p:blipFill>
          <a:blip r:embed="rId4"/>
          <a:stretch>
            <a:fillRect/>
          </a:stretch>
        </p:blipFill>
        <p:spPr>
          <a:xfrm>
            <a:off x="1391469" y="3922978"/>
            <a:ext cx="5482667" cy="2373964"/>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44292" y="1825625"/>
            <a:ext cx="3071307" cy="4351338"/>
          </a:xfrm>
          <a:prstGeom prst="rect">
            <a:avLst/>
          </a:prstGeom>
        </p:spPr>
        <p:txBody>
          <a:bodyPr>
            <a:normAutofit/>
          </a:bodyPr>
          <a:lstStyle/>
          <a:p>
            <a:pPr>
              <a:lnSpc>
                <a:spcPct val="100000"/>
              </a:lnSpc>
              <a:spcBef>
                <a:spcPts val="1400"/>
              </a:spcBef>
            </a:pPr>
            <a:r>
              <a:rPr lang="en-US" sz="2400" dirty="0" smtClean="0"/>
              <a:t>Using </a:t>
            </a:r>
            <a:r>
              <a:rPr lang="en-US" sz="2400" dirty="0"/>
              <a:t>the SUM() function to calculate the sum of column PAYLOAD_MASS__KG</a:t>
            </a:r>
            <a:r>
              <a:rPr lang="en-US" sz="2400" dirty="0" smtClean="0"/>
              <a:t>_</a:t>
            </a:r>
          </a:p>
          <a:p>
            <a:pPr>
              <a:lnSpc>
                <a:spcPct val="100000"/>
              </a:lnSpc>
              <a:spcBef>
                <a:spcPts val="1400"/>
              </a:spcBef>
            </a:pPr>
            <a:r>
              <a:rPr lang="en-US" sz="2400" dirty="0" smtClean="0"/>
              <a:t>In </a:t>
            </a:r>
            <a:r>
              <a:rPr lang="en-US" sz="2400" dirty="0"/>
              <a:t>the WHERE clause, filter the dataset to perform calculations only if Customer is NASA (CRS)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1086522" y="1592132"/>
            <a:ext cx="6078071" cy="46342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Calculate the total payload carried by boosters from NASA (Query) :</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Result :- </a:t>
            </a: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1413318" y="2410199"/>
            <a:ext cx="2972215" cy="1047896"/>
          </a:xfrm>
          <a:prstGeom prst="rect">
            <a:avLst/>
          </a:prstGeom>
        </p:spPr>
      </p:pic>
      <p:sp>
        <p:nvSpPr>
          <p:cNvPr id="7" name="Rounded Rectangle 6"/>
          <p:cNvSpPr/>
          <p:nvPr/>
        </p:nvSpPr>
        <p:spPr>
          <a:xfrm>
            <a:off x="1570616" y="3458094"/>
            <a:ext cx="4464424" cy="11784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SUM(PAYLOAD_MASS__KG_) AS </a:t>
            </a:r>
            <a:r>
              <a:rPr lang="en-US" dirty="0" err="1"/>
              <a:t>total_payload_mass_kg</a:t>
            </a:r>
            <a:r>
              <a:rPr lang="en-US" dirty="0"/>
              <a:t> FROM SPACEXTBL WHERE CUSTOMER = 'NASA (CRS)'</a:t>
            </a:r>
            <a:endParaRPr lang="en-IN" dirty="0"/>
          </a:p>
        </p:txBody>
      </p:sp>
      <p:pic>
        <p:nvPicPr>
          <p:cNvPr id="8" name="Picture 7"/>
          <p:cNvPicPr>
            <a:picLocks noChangeAspect="1"/>
          </p:cNvPicPr>
          <p:nvPr/>
        </p:nvPicPr>
        <p:blipFill>
          <a:blip r:embed="rId4"/>
          <a:stretch>
            <a:fillRect/>
          </a:stretch>
        </p:blipFill>
        <p:spPr>
          <a:xfrm>
            <a:off x="2678422" y="4758289"/>
            <a:ext cx="3507507" cy="1468104"/>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400" y="1463040"/>
            <a:ext cx="7218381" cy="48663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Result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584142" y="1570616"/>
            <a:ext cx="3563034" cy="47587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t>Using the AVG() function to calculate the average value of column PAYLOAD_MASS__KG_. </a:t>
            </a:r>
            <a:endParaRPr lang="en-US" sz="2400" dirty="0" smtClean="0"/>
          </a:p>
          <a:p>
            <a:pPr>
              <a:lnSpc>
                <a:spcPct val="100000"/>
              </a:lnSpc>
              <a:spcBef>
                <a:spcPts val="1400"/>
              </a:spcBef>
            </a:pPr>
            <a:r>
              <a:rPr lang="en-US" sz="2400" dirty="0" smtClean="0"/>
              <a:t>In </a:t>
            </a:r>
            <a:r>
              <a:rPr lang="en-US" sz="2400" dirty="0"/>
              <a:t>the WHERE clause, filter the dataset to perform calculations only if </a:t>
            </a:r>
            <a:r>
              <a:rPr lang="en-US" sz="2400" dirty="0" err="1"/>
              <a:t>Booster_version</a:t>
            </a:r>
            <a:r>
              <a:rPr lang="en-US" sz="2400" dirty="0"/>
              <a:t> is F9 v1.1</a:t>
            </a:r>
            <a:endParaRPr lang="en-US" sz="2200" dirty="0">
              <a:solidFill>
                <a:schemeClr val="accent3">
                  <a:lumMod val="25000"/>
                </a:schemeClr>
              </a:solidFill>
              <a:latin typeface="Abadi" panose="020B0604020104020204" pitchFamily="34" charset="0"/>
            </a:endParaRPr>
          </a:p>
        </p:txBody>
      </p:sp>
      <p:sp>
        <p:nvSpPr>
          <p:cNvPr id="2" name="Rounded Rectangle 1"/>
          <p:cNvSpPr/>
          <p:nvPr/>
        </p:nvSpPr>
        <p:spPr>
          <a:xfrm>
            <a:off x="1280160" y="3129299"/>
            <a:ext cx="5938221" cy="946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a:t>
            </a:r>
            <a:r>
              <a:rPr lang="en-US" dirty="0" err="1"/>
              <a:t>avg</a:t>
            </a:r>
            <a:r>
              <a:rPr lang="en-US" dirty="0"/>
              <a:t>(PAYLOAD_MASS__KG_) </a:t>
            </a:r>
          </a:p>
          <a:p>
            <a:r>
              <a:rPr lang="en-US" dirty="0" smtClean="0"/>
              <a:t>	from </a:t>
            </a:r>
            <a:r>
              <a:rPr lang="en-US" dirty="0"/>
              <a:t>SPACEXTBL </a:t>
            </a:r>
          </a:p>
          <a:p>
            <a:r>
              <a:rPr lang="en-US" dirty="0" smtClean="0"/>
              <a:t>	where </a:t>
            </a:r>
            <a:r>
              <a:rPr lang="en-US" dirty="0"/>
              <a:t>BOOSTER_VERSION = 'F9 v1.1'</a:t>
            </a:r>
            <a:endParaRPr lang="en-IN" dirty="0"/>
          </a:p>
        </p:txBody>
      </p:sp>
      <p:pic>
        <p:nvPicPr>
          <p:cNvPr id="7" name="Picture 6"/>
          <p:cNvPicPr>
            <a:picLocks noChangeAspect="1"/>
          </p:cNvPicPr>
          <p:nvPr/>
        </p:nvPicPr>
        <p:blipFill>
          <a:blip r:embed="rId3"/>
          <a:stretch>
            <a:fillRect/>
          </a:stretch>
        </p:blipFill>
        <p:spPr>
          <a:xfrm>
            <a:off x="1437520" y="2159081"/>
            <a:ext cx="3735379" cy="831545"/>
          </a:xfrm>
          <a:prstGeom prst="rect">
            <a:avLst/>
          </a:prstGeom>
        </p:spPr>
      </p:pic>
      <p:pic>
        <p:nvPicPr>
          <p:cNvPr id="8" name="Picture 7"/>
          <p:cNvPicPr>
            <a:picLocks noChangeAspect="1"/>
          </p:cNvPicPr>
          <p:nvPr/>
        </p:nvPicPr>
        <p:blipFill>
          <a:blip r:embed="rId4"/>
          <a:stretch>
            <a:fillRect/>
          </a:stretch>
        </p:blipFill>
        <p:spPr>
          <a:xfrm>
            <a:off x="1280160" y="4875335"/>
            <a:ext cx="4420217" cy="1733792"/>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80960" y="1688951"/>
            <a:ext cx="2834639" cy="4488012"/>
          </a:xfrm>
          <a:prstGeom prst="rect">
            <a:avLst/>
          </a:prstGeom>
        </p:spPr>
        <p:txBody>
          <a:bodyPr lIns="91440" tIns="45720" rIns="91440" bIns="45720" anchor="t">
            <a:normAutofit/>
          </a:bodyPr>
          <a:lstStyle/>
          <a:p>
            <a:pPr>
              <a:lnSpc>
                <a:spcPct val="100000"/>
              </a:lnSpc>
              <a:spcBef>
                <a:spcPts val="1400"/>
              </a:spcBef>
            </a:pPr>
            <a:r>
              <a:rPr lang="en-US" sz="2400" dirty="0"/>
              <a:t>Using the MIN() function to find out the earliest date in the column DATE. </a:t>
            </a:r>
            <a:endParaRPr lang="en-US" sz="2400" dirty="0" smtClean="0"/>
          </a:p>
          <a:p>
            <a:pPr>
              <a:lnSpc>
                <a:spcPct val="100000"/>
              </a:lnSpc>
              <a:spcBef>
                <a:spcPts val="1400"/>
              </a:spcBef>
            </a:pPr>
            <a:r>
              <a:rPr lang="en-US" sz="2400" dirty="0" smtClean="0"/>
              <a:t> </a:t>
            </a:r>
            <a:r>
              <a:rPr lang="en-US" sz="2400" dirty="0"/>
              <a:t>In the WHERE clause, filter the dataset to perform a search only if </a:t>
            </a:r>
            <a:r>
              <a:rPr lang="en-US" sz="2400" dirty="0" err="1"/>
              <a:t>Landing__outcome</a:t>
            </a:r>
            <a:r>
              <a:rPr lang="en-US" sz="2400" dirty="0"/>
              <a:t> is Success (ground pad).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948466" y="1570616"/>
            <a:ext cx="6732494" cy="46063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a:rPr>
              <a:t>Find the dates of the first successful landing outcome on ground pad (Query)</a:t>
            </a:r>
            <a:endParaRPr lang="en-US" dirty="0" smtClean="0">
              <a:solidFill>
                <a:schemeClr val="accent3">
                  <a:lumMod val="25000"/>
                </a:schemeClr>
              </a:solidFill>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Result :</a:t>
            </a:r>
            <a:endParaRPr lang="en-US" sz="2200" dirty="0">
              <a:solidFill>
                <a:schemeClr val="accent3">
                  <a:lumMod val="25000"/>
                </a:schemeClr>
              </a:solidFill>
              <a:latin typeface="Abadi" panose="020B0604020104020204" pitchFamily="34" charset="0"/>
            </a:endParaRPr>
          </a:p>
        </p:txBody>
      </p:sp>
      <p:sp>
        <p:nvSpPr>
          <p:cNvPr id="2" name="Rounded Rectangle 1"/>
          <p:cNvSpPr/>
          <p:nvPr/>
        </p:nvSpPr>
        <p:spPr>
          <a:xfrm>
            <a:off x="1043492" y="2441986"/>
            <a:ext cx="6088828" cy="1075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min(DATE) </a:t>
            </a:r>
          </a:p>
          <a:p>
            <a:r>
              <a:rPr lang="en-US" dirty="0" smtClean="0"/>
              <a:t>	from </a:t>
            </a:r>
            <a:r>
              <a:rPr lang="en-US" dirty="0"/>
              <a:t>SPACEXTBL </a:t>
            </a:r>
          </a:p>
          <a:p>
            <a:r>
              <a:rPr lang="en-US" dirty="0"/>
              <a:t>	where </a:t>
            </a:r>
            <a:r>
              <a:rPr lang="en-US" dirty="0" err="1"/>
              <a:t>Landing__Outcome</a:t>
            </a:r>
            <a:r>
              <a:rPr lang="en-US" dirty="0"/>
              <a:t> = 'Success (ground pad)'</a:t>
            </a:r>
            <a:endParaRPr lang="en-IN" dirty="0"/>
          </a:p>
        </p:txBody>
      </p:sp>
      <p:pic>
        <p:nvPicPr>
          <p:cNvPr id="7" name="Picture 6"/>
          <p:cNvPicPr>
            <a:picLocks noChangeAspect="1"/>
          </p:cNvPicPr>
          <p:nvPr/>
        </p:nvPicPr>
        <p:blipFill>
          <a:blip r:embed="rId3"/>
          <a:stretch>
            <a:fillRect/>
          </a:stretch>
        </p:blipFill>
        <p:spPr>
          <a:xfrm>
            <a:off x="1043492" y="3647300"/>
            <a:ext cx="4925112" cy="752580"/>
          </a:xfrm>
          <a:prstGeom prst="rect">
            <a:avLst/>
          </a:prstGeom>
        </p:spPr>
      </p:pic>
      <p:pic>
        <p:nvPicPr>
          <p:cNvPr id="8" name="Picture 7"/>
          <p:cNvPicPr>
            <a:picLocks noChangeAspect="1"/>
          </p:cNvPicPr>
          <p:nvPr/>
        </p:nvPicPr>
        <p:blipFill>
          <a:blip r:embed="rId4"/>
          <a:stretch>
            <a:fillRect/>
          </a:stretch>
        </p:blipFill>
        <p:spPr>
          <a:xfrm>
            <a:off x="1861564" y="4907035"/>
            <a:ext cx="4963218" cy="1752845"/>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37360"/>
            <a:ext cx="10326708" cy="4572000"/>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IN" sz="1900" dirty="0">
                <a:solidFill>
                  <a:schemeClr val="accent3">
                    <a:lumMod val="25000"/>
                  </a:schemeClr>
                </a:solidFill>
                <a:latin typeface="Abadi" panose="020B0604020104020204" pitchFamily="34" charset="0"/>
              </a:rPr>
              <a:t>Data </a:t>
            </a:r>
            <a:r>
              <a:rPr lang="en-IN" sz="1900" dirty="0">
                <a:solidFill>
                  <a:schemeClr val="accent3">
                    <a:lumMod val="25000"/>
                  </a:schemeClr>
                </a:solidFill>
                <a:latin typeface="Abadi" panose="020B0604020104020204" pitchFamily="34" charset="0"/>
              </a:rPr>
              <a:t>collection </a:t>
            </a:r>
            <a:endParaRPr lang="en-IN" sz="1900" dirty="0">
              <a:solidFill>
                <a:schemeClr val="accent3">
                  <a:lumMod val="25000"/>
                </a:schemeClr>
              </a:solidFill>
              <a:latin typeface="Abadi" panose="020B0604020104020204" pitchFamily="34" charset="0"/>
            </a:endParaRPr>
          </a:p>
          <a:p>
            <a:pPr lvl="1">
              <a:lnSpc>
                <a:spcPct val="100000"/>
              </a:lnSpc>
              <a:spcBef>
                <a:spcPts val="1400"/>
              </a:spcBef>
            </a:pPr>
            <a:r>
              <a:rPr lang="en-IN" sz="1900" dirty="0">
                <a:solidFill>
                  <a:schemeClr val="accent3">
                    <a:lumMod val="25000"/>
                  </a:schemeClr>
                </a:solidFill>
                <a:latin typeface="Abadi" panose="020B0604020104020204" pitchFamily="34" charset="0"/>
              </a:rPr>
              <a:t>Data </a:t>
            </a:r>
            <a:r>
              <a:rPr lang="en-IN" sz="1900" dirty="0">
                <a:solidFill>
                  <a:schemeClr val="accent3">
                    <a:lumMod val="25000"/>
                  </a:schemeClr>
                </a:solidFill>
                <a:latin typeface="Abadi" panose="020B0604020104020204" pitchFamily="34" charset="0"/>
              </a:rPr>
              <a:t>wrangling </a:t>
            </a:r>
            <a:endParaRPr lang="en-IN" sz="1900" dirty="0">
              <a:solidFill>
                <a:schemeClr val="accent3">
                  <a:lumMod val="25000"/>
                </a:schemeClr>
              </a:solidFill>
              <a:latin typeface="Abadi" panose="020B0604020104020204" pitchFamily="34" charset="0"/>
            </a:endParaRPr>
          </a:p>
          <a:p>
            <a:pPr lvl="1">
              <a:lnSpc>
                <a:spcPct val="100000"/>
              </a:lnSpc>
              <a:spcBef>
                <a:spcPts val="1400"/>
              </a:spcBef>
            </a:pPr>
            <a:r>
              <a:rPr lang="en-IN" sz="1900" dirty="0">
                <a:solidFill>
                  <a:schemeClr val="accent3">
                    <a:lumMod val="25000"/>
                  </a:schemeClr>
                </a:solidFill>
                <a:latin typeface="Abadi" panose="020B0604020104020204" pitchFamily="34" charset="0"/>
              </a:rPr>
              <a:t>EDA </a:t>
            </a:r>
            <a:r>
              <a:rPr lang="en-IN" sz="1900" dirty="0">
                <a:solidFill>
                  <a:schemeClr val="accent3">
                    <a:lumMod val="25000"/>
                  </a:schemeClr>
                </a:solidFill>
                <a:latin typeface="Abadi" panose="020B0604020104020204" pitchFamily="34" charset="0"/>
              </a:rPr>
              <a:t>with data visualization </a:t>
            </a:r>
            <a:endParaRPr lang="en-IN" sz="1900" dirty="0">
              <a:solidFill>
                <a:schemeClr val="accent3">
                  <a:lumMod val="25000"/>
                </a:schemeClr>
              </a:solidFill>
              <a:latin typeface="Abadi" panose="020B0604020104020204" pitchFamily="34" charset="0"/>
            </a:endParaRPr>
          </a:p>
          <a:p>
            <a:pPr lvl="1">
              <a:lnSpc>
                <a:spcPct val="100000"/>
              </a:lnSpc>
              <a:spcBef>
                <a:spcPts val="1400"/>
              </a:spcBef>
            </a:pPr>
            <a:r>
              <a:rPr lang="en-IN" sz="1900" dirty="0">
                <a:solidFill>
                  <a:schemeClr val="accent3">
                    <a:lumMod val="25000"/>
                  </a:schemeClr>
                </a:solidFill>
                <a:latin typeface="Abadi" panose="020B0604020104020204" pitchFamily="34" charset="0"/>
              </a:rPr>
              <a:t>EDA </a:t>
            </a:r>
            <a:r>
              <a:rPr lang="en-IN" sz="1900" dirty="0">
                <a:solidFill>
                  <a:schemeClr val="accent3">
                    <a:lumMod val="25000"/>
                  </a:schemeClr>
                </a:solidFill>
                <a:latin typeface="Abadi" panose="020B0604020104020204" pitchFamily="34" charset="0"/>
              </a:rPr>
              <a:t>with SQL ○ Building an interactive map with Folium </a:t>
            </a:r>
            <a:endParaRPr lang="en-IN" sz="1900" dirty="0">
              <a:solidFill>
                <a:schemeClr val="accent3">
                  <a:lumMod val="25000"/>
                </a:schemeClr>
              </a:solidFill>
              <a:latin typeface="Abadi" panose="020B0604020104020204" pitchFamily="34" charset="0"/>
            </a:endParaRPr>
          </a:p>
          <a:p>
            <a:pPr lvl="1">
              <a:lnSpc>
                <a:spcPct val="100000"/>
              </a:lnSpc>
              <a:spcBef>
                <a:spcPts val="1400"/>
              </a:spcBef>
            </a:pPr>
            <a:r>
              <a:rPr lang="en-IN" sz="1900" dirty="0">
                <a:solidFill>
                  <a:schemeClr val="accent3">
                    <a:lumMod val="25000"/>
                  </a:schemeClr>
                </a:solidFill>
                <a:latin typeface="Abadi" panose="020B0604020104020204" pitchFamily="34" charset="0"/>
              </a:rPr>
              <a:t>Building </a:t>
            </a:r>
            <a:r>
              <a:rPr lang="en-IN" sz="1900" dirty="0">
                <a:solidFill>
                  <a:schemeClr val="accent3">
                    <a:lumMod val="25000"/>
                  </a:schemeClr>
                </a:solidFill>
                <a:latin typeface="Abadi" panose="020B0604020104020204" pitchFamily="34" charset="0"/>
              </a:rPr>
              <a:t>a Dashboard with </a:t>
            </a:r>
            <a:r>
              <a:rPr lang="en-IN" sz="1900" dirty="0" err="1">
                <a:solidFill>
                  <a:schemeClr val="accent3">
                    <a:lumMod val="25000"/>
                  </a:schemeClr>
                </a:solidFill>
                <a:latin typeface="Abadi" panose="020B0604020104020204" pitchFamily="34" charset="0"/>
              </a:rPr>
              <a:t>Plotly</a:t>
            </a:r>
            <a:r>
              <a:rPr lang="en-IN" sz="1900" dirty="0">
                <a:solidFill>
                  <a:schemeClr val="accent3">
                    <a:lumMod val="25000"/>
                  </a:schemeClr>
                </a:solidFill>
                <a:latin typeface="Abadi" panose="020B0604020104020204" pitchFamily="34" charset="0"/>
              </a:rPr>
              <a:t> Dash </a:t>
            </a:r>
            <a:endParaRPr lang="en-IN" sz="1900" dirty="0">
              <a:solidFill>
                <a:schemeClr val="accent3">
                  <a:lumMod val="25000"/>
                </a:schemeClr>
              </a:solidFill>
              <a:latin typeface="Abadi" panose="020B0604020104020204" pitchFamily="34" charset="0"/>
            </a:endParaRPr>
          </a:p>
          <a:p>
            <a:pPr lvl="1">
              <a:lnSpc>
                <a:spcPct val="100000"/>
              </a:lnSpc>
              <a:spcBef>
                <a:spcPts val="1400"/>
              </a:spcBef>
            </a:pPr>
            <a:r>
              <a:rPr lang="en-IN" sz="1900" dirty="0">
                <a:solidFill>
                  <a:schemeClr val="accent3">
                    <a:lumMod val="25000"/>
                  </a:schemeClr>
                </a:solidFill>
                <a:latin typeface="Abadi" panose="020B0604020104020204" pitchFamily="34" charset="0"/>
              </a:rPr>
              <a:t>Predictive </a:t>
            </a:r>
            <a:r>
              <a:rPr lang="en-IN" sz="1900" dirty="0">
                <a:solidFill>
                  <a:schemeClr val="accent3">
                    <a:lumMod val="25000"/>
                  </a:schemeClr>
                </a:solidFill>
                <a:latin typeface="Abadi" panose="020B0604020104020204" pitchFamily="34" charset="0"/>
              </a:rPr>
              <a:t>analysis (Classification) </a:t>
            </a: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900" dirty="0">
                <a:solidFill>
                  <a:schemeClr val="accent3">
                    <a:lumMod val="25000"/>
                  </a:schemeClr>
                </a:solidFill>
                <a:latin typeface="Abadi" panose="020B0604020104020204" pitchFamily="34" charset="0"/>
              </a:rPr>
              <a:t>Exploratory data analysis results </a:t>
            </a: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panose="020B0604020104020204" pitchFamily="34" charset="0"/>
              </a:rPr>
              <a:t>Interactive </a:t>
            </a:r>
            <a:r>
              <a:rPr lang="en-US" sz="1900" dirty="0">
                <a:solidFill>
                  <a:schemeClr val="accent3">
                    <a:lumMod val="25000"/>
                  </a:schemeClr>
                </a:solidFill>
                <a:latin typeface="Abadi" panose="020B0604020104020204" pitchFamily="34" charset="0"/>
              </a:rPr>
              <a:t>analytics demo in screenshots </a:t>
            </a: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panose="020B0604020104020204" pitchFamily="34" charset="0"/>
              </a:rPr>
              <a:t>Predictive </a:t>
            </a:r>
            <a:r>
              <a:rPr lang="en-US" sz="1900" dirty="0">
                <a:solidFill>
                  <a:schemeClr val="accent3">
                    <a:lumMod val="25000"/>
                  </a:schemeClr>
                </a:solidFill>
                <a:latin typeface="Abadi" panose="020B0604020104020204" pitchFamily="34" charset="0"/>
              </a:rPr>
              <a:t>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48687" y="1635162"/>
            <a:ext cx="2866912" cy="4541801"/>
          </a:xfrm>
          <a:prstGeom prst="rect">
            <a:avLst/>
          </a:prstGeom>
        </p:spPr>
        <p:txBody>
          <a:bodyPr lIns="91440" tIns="45720" rIns="91440" bIns="45720" anchor="t">
            <a:normAutofit fontScale="92500"/>
          </a:bodyPr>
          <a:lstStyle/>
          <a:p>
            <a:pPr>
              <a:lnSpc>
                <a:spcPct val="100000"/>
              </a:lnSpc>
              <a:spcBef>
                <a:spcPts val="1400"/>
              </a:spcBef>
            </a:pPr>
            <a:r>
              <a:rPr lang="en-US" sz="2400" dirty="0" smtClean="0"/>
              <a:t>In </a:t>
            </a:r>
            <a:r>
              <a:rPr lang="en-US" sz="2400" dirty="0"/>
              <a:t>the WHERE clause, filter the dataset to perform a search if </a:t>
            </a:r>
            <a:r>
              <a:rPr lang="en-US" sz="2400" dirty="0" err="1"/>
              <a:t>Landing__outcome</a:t>
            </a:r>
            <a:r>
              <a:rPr lang="en-US" sz="2400" dirty="0"/>
              <a:t> is Success (drone ship). </a:t>
            </a:r>
            <a:endParaRPr lang="en-US" sz="2400" dirty="0" smtClean="0"/>
          </a:p>
          <a:p>
            <a:pPr lvl="1">
              <a:lnSpc>
                <a:spcPct val="100000"/>
              </a:lnSpc>
              <a:spcBef>
                <a:spcPts val="1400"/>
              </a:spcBef>
            </a:pPr>
            <a:r>
              <a:rPr lang="en-US" sz="2000" dirty="0" smtClean="0"/>
              <a:t> </a:t>
            </a:r>
            <a:r>
              <a:rPr lang="en-US" sz="2000" dirty="0"/>
              <a:t>Using the AND operator to display a record if additional condition PAYLOAD_MASS__KG_ is between 4000 and 6000</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894677" y="1635162"/>
            <a:ext cx="6754009" cy="45418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smtClean="0">
                <a:solidFill>
                  <a:schemeClr val="accent3">
                    <a:lumMod val="25000"/>
                  </a:schemeClr>
                </a:solidFill>
                <a:latin typeface="Abadi"/>
              </a:rPr>
              <a:t>List the names of boosters which have successfully landed on drone ship and had payload mass greater than 4000 but less than 6000 (Query)</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1800" dirty="0" smtClean="0">
                <a:solidFill>
                  <a:schemeClr val="accent3">
                    <a:lumMod val="25000"/>
                  </a:schemeClr>
                </a:solidFill>
                <a:latin typeface="Abadi" panose="020B0604020104020204" pitchFamily="34" charset="0"/>
              </a:rPr>
              <a:t>Report :</a:t>
            </a:r>
            <a:endParaRPr lang="en-US" sz="1800" dirty="0">
              <a:solidFill>
                <a:schemeClr val="accent3">
                  <a:lumMod val="25000"/>
                </a:schemeClr>
              </a:solidFill>
              <a:latin typeface="Abadi" panose="020B0604020104020204" pitchFamily="34" charset="0"/>
            </a:endParaRPr>
          </a:p>
        </p:txBody>
      </p:sp>
      <p:sp>
        <p:nvSpPr>
          <p:cNvPr id="2" name="Rounded Rectangle 1"/>
          <p:cNvSpPr/>
          <p:nvPr/>
        </p:nvSpPr>
        <p:spPr>
          <a:xfrm>
            <a:off x="1043492" y="2560321"/>
            <a:ext cx="6605194" cy="1215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BOOSTER_VERSION </a:t>
            </a:r>
            <a:r>
              <a:rPr lang="en-US" dirty="0" smtClean="0"/>
              <a:t>from </a:t>
            </a:r>
            <a:r>
              <a:rPr lang="en-US" dirty="0"/>
              <a:t>SPACEXTBL </a:t>
            </a:r>
          </a:p>
          <a:p>
            <a:r>
              <a:rPr lang="en-US" dirty="0" smtClean="0"/>
              <a:t>where </a:t>
            </a:r>
            <a:r>
              <a:rPr lang="en-US" dirty="0" err="1"/>
              <a:t>Landing__Outcome</a:t>
            </a:r>
            <a:r>
              <a:rPr lang="en-US" dirty="0"/>
              <a:t> = 'Success (drone ship)' </a:t>
            </a:r>
          </a:p>
          <a:p>
            <a:r>
              <a:rPr lang="en-US" dirty="0" smtClean="0"/>
              <a:t>and </a:t>
            </a:r>
            <a:r>
              <a:rPr lang="en-US" dirty="0"/>
              <a:t>PAYLOAD_MASS__KG_ &gt; 4000 </a:t>
            </a:r>
            <a:r>
              <a:rPr lang="en-US" dirty="0" smtClean="0"/>
              <a:t>and PAYLOAD_MASS</a:t>
            </a:r>
            <a:r>
              <a:rPr lang="en-US" dirty="0"/>
              <a:t>__KG_ &lt; 6000</a:t>
            </a:r>
            <a:endParaRPr lang="en-IN" dirty="0"/>
          </a:p>
        </p:txBody>
      </p:sp>
      <p:pic>
        <p:nvPicPr>
          <p:cNvPr id="3" name="Picture 2"/>
          <p:cNvPicPr>
            <a:picLocks noChangeAspect="1"/>
          </p:cNvPicPr>
          <p:nvPr/>
        </p:nvPicPr>
        <p:blipFill>
          <a:blip r:embed="rId3"/>
          <a:stretch>
            <a:fillRect/>
          </a:stretch>
        </p:blipFill>
        <p:spPr>
          <a:xfrm>
            <a:off x="1043492" y="3700830"/>
            <a:ext cx="5963482" cy="849656"/>
          </a:xfrm>
          <a:prstGeom prst="rect">
            <a:avLst/>
          </a:prstGeom>
        </p:spPr>
      </p:pic>
      <p:pic>
        <p:nvPicPr>
          <p:cNvPr id="7" name="Picture 6"/>
          <p:cNvPicPr>
            <a:picLocks noChangeAspect="1"/>
          </p:cNvPicPr>
          <p:nvPr/>
        </p:nvPicPr>
        <p:blipFill>
          <a:blip r:embed="rId4"/>
          <a:stretch>
            <a:fillRect/>
          </a:stretch>
        </p:blipFill>
        <p:spPr>
          <a:xfrm>
            <a:off x="2657316" y="4639518"/>
            <a:ext cx="2465630" cy="2084908"/>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1069" y="1527586"/>
            <a:ext cx="6983505" cy="48017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a:t>
            </a:r>
            <a:r>
              <a:rPr lang="en-US" sz="2200" dirty="0" smtClean="0">
                <a:solidFill>
                  <a:schemeClr val="accent3">
                    <a:lumMod val="25000"/>
                  </a:schemeClr>
                </a:solidFill>
                <a:latin typeface="Abadi" panose="020B0604020104020204" pitchFamily="34" charset="0"/>
              </a:rPr>
              <a:t>outcomes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Result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939144" y="1527586"/>
            <a:ext cx="3044414" cy="4801777"/>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t>Using the COUNT() function to calculate the total number of columns. </a:t>
            </a:r>
            <a:endParaRPr lang="en-US" sz="2400" dirty="0" smtClean="0"/>
          </a:p>
          <a:p>
            <a:pPr>
              <a:lnSpc>
                <a:spcPct val="100000"/>
              </a:lnSpc>
              <a:spcBef>
                <a:spcPts val="1400"/>
              </a:spcBef>
            </a:pPr>
            <a:r>
              <a:rPr lang="en-US" sz="2400" dirty="0" smtClean="0"/>
              <a:t>Using </a:t>
            </a:r>
            <a:r>
              <a:rPr lang="en-US" sz="2400" dirty="0"/>
              <a:t>the GROUP BY statement, groups rows that have the same values into summary rows to find the total number in each </a:t>
            </a:r>
            <a:r>
              <a:rPr lang="en-US" sz="2400" dirty="0" err="1"/>
              <a:t>Mission_outcome</a:t>
            </a:r>
            <a:r>
              <a:rPr lang="en-US" sz="2400" dirty="0"/>
              <a:t>. </a:t>
            </a:r>
            <a:endParaRPr lang="en-US" sz="2400" dirty="0" smtClean="0"/>
          </a:p>
          <a:p>
            <a:pPr>
              <a:lnSpc>
                <a:spcPct val="100000"/>
              </a:lnSpc>
              <a:spcBef>
                <a:spcPts val="1400"/>
              </a:spcBef>
            </a:pPr>
            <a:r>
              <a:rPr lang="en-US" sz="2400" dirty="0" smtClean="0"/>
              <a:t>According </a:t>
            </a:r>
            <a:r>
              <a:rPr lang="en-US" sz="2400" dirty="0"/>
              <a:t>to the result, </a:t>
            </a:r>
            <a:r>
              <a:rPr lang="en-US" sz="2400" dirty="0" err="1"/>
              <a:t>SpaceX</a:t>
            </a:r>
            <a:r>
              <a:rPr lang="en-US" sz="2400" dirty="0"/>
              <a:t> seems to have successfully completed nearly 99% of its missions. </a:t>
            </a:r>
            <a:endParaRPr lang="en-US" sz="2200" dirty="0">
              <a:solidFill>
                <a:schemeClr val="accent3">
                  <a:lumMod val="25000"/>
                </a:schemeClr>
              </a:solidFill>
              <a:latin typeface="Abadi" panose="020B0604020104020204" pitchFamily="34" charset="0"/>
            </a:endParaRPr>
          </a:p>
        </p:txBody>
      </p:sp>
      <p:sp>
        <p:nvSpPr>
          <p:cNvPr id="2" name="Rounded Rectangle 1"/>
          <p:cNvSpPr/>
          <p:nvPr/>
        </p:nvSpPr>
        <p:spPr>
          <a:xfrm>
            <a:off x="1387736" y="2441986"/>
            <a:ext cx="5572462" cy="10112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SELECT MISSION_OUTCOME, COUNT(*) AS total_number FROM SPACEXTBL GROUP BY MISSION_OUTCOME</a:t>
            </a:r>
            <a:endParaRPr lang="en-IN"/>
          </a:p>
        </p:txBody>
      </p:sp>
      <p:pic>
        <p:nvPicPr>
          <p:cNvPr id="7" name="Picture 6"/>
          <p:cNvPicPr>
            <a:picLocks noChangeAspect="1"/>
          </p:cNvPicPr>
          <p:nvPr/>
        </p:nvPicPr>
        <p:blipFill>
          <a:blip r:embed="rId3"/>
          <a:stretch>
            <a:fillRect/>
          </a:stretch>
        </p:blipFill>
        <p:spPr>
          <a:xfrm>
            <a:off x="2218097" y="3548071"/>
            <a:ext cx="2333951" cy="895475"/>
          </a:xfrm>
          <a:prstGeom prst="rect">
            <a:avLst/>
          </a:prstGeom>
        </p:spPr>
      </p:pic>
      <p:pic>
        <p:nvPicPr>
          <p:cNvPr id="8" name="Picture 7"/>
          <p:cNvPicPr>
            <a:picLocks noChangeAspect="1"/>
          </p:cNvPicPr>
          <p:nvPr/>
        </p:nvPicPr>
        <p:blipFill>
          <a:blip r:embed="rId4"/>
          <a:stretch>
            <a:fillRect/>
          </a:stretch>
        </p:blipFill>
        <p:spPr>
          <a:xfrm>
            <a:off x="2790304" y="4538412"/>
            <a:ext cx="4073076" cy="2156335"/>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10635"/>
            <a:ext cx="6706555" cy="1766327"/>
          </a:xfrm>
          <a:prstGeom prst="rect">
            <a:avLst/>
          </a:prstGeom>
        </p:spPr>
        <p:txBody>
          <a:bodyPr>
            <a:normAutofit fontScale="85000" lnSpcReduction="20000"/>
          </a:bodyPr>
          <a:lstStyle/>
          <a:p>
            <a:pPr>
              <a:lnSpc>
                <a:spcPct val="100000"/>
              </a:lnSpc>
              <a:spcBef>
                <a:spcPts val="1400"/>
              </a:spcBef>
            </a:pPr>
            <a:r>
              <a:rPr lang="en-US" sz="2400" dirty="0"/>
              <a:t>Using a subquery, first, find the maximum value of the payload by using MAX() function, and second, filter the dataset to perform a search if PAYLOAD_MASS__KG_ is the maximum value of the payload. </a:t>
            </a:r>
          </a:p>
          <a:p>
            <a:pPr>
              <a:lnSpc>
                <a:spcPct val="100000"/>
              </a:lnSpc>
              <a:spcBef>
                <a:spcPts val="1400"/>
              </a:spcBef>
            </a:pPr>
            <a:r>
              <a:rPr lang="en-US" sz="2400" dirty="0" smtClean="0"/>
              <a:t>According </a:t>
            </a:r>
            <a:r>
              <a:rPr lang="en-US" sz="2400" dirty="0"/>
              <a:t>to the result, version F9 B5 B10xx.x boosters could carried the maximum payload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1029986" y="1805971"/>
            <a:ext cx="6337331" cy="19814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List the names of the booster which have carried the maximum payload mass(Query)</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367318" y="1699709"/>
            <a:ext cx="4090654" cy="44772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Result: </a:t>
            </a:r>
            <a:endParaRPr lang="en-US" sz="2200" dirty="0">
              <a:solidFill>
                <a:schemeClr val="accent3">
                  <a:lumMod val="25000"/>
                </a:schemeClr>
              </a:solidFill>
              <a:latin typeface="Abadi" panose="020B0604020104020204" pitchFamily="34" charset="0"/>
            </a:endParaRPr>
          </a:p>
        </p:txBody>
      </p:sp>
      <p:sp>
        <p:nvSpPr>
          <p:cNvPr id="2" name="Rounded Rectangle 1"/>
          <p:cNvSpPr/>
          <p:nvPr/>
        </p:nvSpPr>
        <p:spPr>
          <a:xfrm>
            <a:off x="1473797" y="2592593"/>
            <a:ext cx="5550947" cy="1043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BOOSTER_VERSION </a:t>
            </a:r>
          </a:p>
          <a:p>
            <a:r>
              <a:rPr lang="en-US" dirty="0"/>
              <a:t>	from SPACEXTBL </a:t>
            </a:r>
          </a:p>
          <a:p>
            <a:r>
              <a:rPr lang="en-US" dirty="0"/>
              <a:t>	where PAYLOAD_MASS__KG_ = (select max(PAYLOAD_MASS__KG_) from SPACEXTBL)</a:t>
            </a:r>
            <a:endParaRPr lang="en-IN" dirty="0"/>
          </a:p>
        </p:txBody>
      </p:sp>
      <p:pic>
        <p:nvPicPr>
          <p:cNvPr id="8" name="Picture 7"/>
          <p:cNvPicPr>
            <a:picLocks noChangeAspect="1"/>
          </p:cNvPicPr>
          <p:nvPr/>
        </p:nvPicPr>
        <p:blipFill>
          <a:blip r:embed="rId3"/>
          <a:stretch>
            <a:fillRect/>
          </a:stretch>
        </p:blipFill>
        <p:spPr>
          <a:xfrm>
            <a:off x="1072239" y="3743369"/>
            <a:ext cx="6354062" cy="628738"/>
          </a:xfrm>
          <a:prstGeom prst="rect">
            <a:avLst/>
          </a:prstGeom>
        </p:spPr>
      </p:pic>
      <p:pic>
        <p:nvPicPr>
          <p:cNvPr id="10" name="Picture 9"/>
          <p:cNvPicPr>
            <a:picLocks noChangeAspect="1"/>
          </p:cNvPicPr>
          <p:nvPr/>
        </p:nvPicPr>
        <p:blipFill>
          <a:blip r:embed="rId4"/>
          <a:stretch>
            <a:fillRect/>
          </a:stretch>
        </p:blipFill>
        <p:spPr>
          <a:xfrm>
            <a:off x="8773755" y="1509170"/>
            <a:ext cx="1973134" cy="4918041"/>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964737" cy="2810921"/>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List the failed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drone ship, their booster versions, and launch site names for in year </a:t>
            </a:r>
            <a:r>
              <a:rPr lang="en-US" sz="1800" dirty="0" smtClean="0">
                <a:solidFill>
                  <a:schemeClr val="accent3">
                    <a:lumMod val="25000"/>
                  </a:schemeClr>
                </a:solidFill>
                <a:latin typeface="Abadi"/>
              </a:rPr>
              <a:t>2015(Query) </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34747" y="1825624"/>
            <a:ext cx="3345629" cy="281092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a:rPr>
              <a:t>Result :</a:t>
            </a:r>
            <a:endParaRPr lang="en-US" dirty="0">
              <a:solidFill>
                <a:schemeClr val="accent3">
                  <a:lumMod val="25000"/>
                </a:schemeClr>
              </a:solidFill>
              <a:latin typeface="Abadi"/>
            </a:endParaRP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70011" y="4620112"/>
            <a:ext cx="9075029" cy="281092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1800" dirty="0" smtClean="0"/>
          </a:p>
          <a:p>
            <a:pPr>
              <a:lnSpc>
                <a:spcPct val="100000"/>
              </a:lnSpc>
              <a:spcBef>
                <a:spcPts val="1400"/>
              </a:spcBef>
            </a:pPr>
            <a:r>
              <a:rPr lang="en-US" sz="1800" dirty="0" smtClean="0"/>
              <a:t>In </a:t>
            </a:r>
            <a:r>
              <a:rPr lang="en-US" sz="1800" dirty="0"/>
              <a:t>the WHERE clause, filter the dataset to perform a search if </a:t>
            </a:r>
            <a:r>
              <a:rPr lang="en-US" sz="1800" dirty="0" err="1"/>
              <a:t>Landing__outcome</a:t>
            </a:r>
            <a:r>
              <a:rPr lang="en-US" sz="1800" dirty="0"/>
              <a:t> is Failure (drone ship). </a:t>
            </a:r>
            <a:endParaRPr lang="en-US" sz="1800" dirty="0" smtClean="0"/>
          </a:p>
          <a:p>
            <a:pPr lvl="1">
              <a:lnSpc>
                <a:spcPct val="100000"/>
              </a:lnSpc>
              <a:spcBef>
                <a:spcPts val="1400"/>
              </a:spcBef>
              <a:buFont typeface="Courier New" panose="02070309020205020404" pitchFamily="49" charset="0"/>
              <a:buChar char="o"/>
            </a:pPr>
            <a:r>
              <a:rPr lang="en-US" sz="1800" dirty="0" smtClean="0"/>
              <a:t>Using </a:t>
            </a:r>
            <a:r>
              <a:rPr lang="en-US" sz="1800" dirty="0"/>
              <a:t>the AND operator to display a record if additional condition YEAR is 2015. </a:t>
            </a:r>
            <a:endParaRPr lang="en-US" sz="1800" dirty="0" smtClean="0"/>
          </a:p>
          <a:p>
            <a:pPr>
              <a:lnSpc>
                <a:spcPct val="100000"/>
              </a:lnSpc>
              <a:spcBef>
                <a:spcPts val="1400"/>
              </a:spcBef>
            </a:pPr>
            <a:r>
              <a:rPr lang="en-US" sz="1800" dirty="0" smtClean="0"/>
              <a:t>In </a:t>
            </a:r>
            <a:r>
              <a:rPr lang="en-US" sz="1800" dirty="0"/>
              <a:t>2015, there were two landing failures on drone ships</a:t>
            </a:r>
            <a:endParaRPr lang="en-US" sz="1800" dirty="0">
              <a:solidFill>
                <a:schemeClr val="accent3">
                  <a:lumMod val="25000"/>
                </a:schemeClr>
              </a:solidFill>
              <a:latin typeface="Abadi"/>
            </a:endParaRPr>
          </a:p>
        </p:txBody>
      </p:sp>
      <p:sp>
        <p:nvSpPr>
          <p:cNvPr id="2" name="Rounded Rectangle 1"/>
          <p:cNvSpPr/>
          <p:nvPr/>
        </p:nvSpPr>
        <p:spPr>
          <a:xfrm>
            <a:off x="1011219" y="2535304"/>
            <a:ext cx="5658522" cy="1108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LANDING__</a:t>
            </a:r>
            <a:r>
              <a:rPr lang="en-US" dirty="0" smtClean="0"/>
              <a:t>OUTCOME,BOOSTER_VERSION,LAUNCH_SITE</a:t>
            </a:r>
          </a:p>
          <a:p>
            <a:r>
              <a:rPr lang="en-US" dirty="0" smtClean="0"/>
              <a:t>FROM SPACEXTBL WHERE </a:t>
            </a:r>
            <a:r>
              <a:rPr lang="en-US" dirty="0"/>
              <a:t>LANDING__OUTCOME = 'Failure (drone ship</a:t>
            </a:r>
            <a:r>
              <a:rPr lang="en-US" dirty="0" smtClean="0"/>
              <a:t>)’ AND </a:t>
            </a:r>
            <a:r>
              <a:rPr lang="en-US" dirty="0"/>
              <a:t>YEAR(DATE) = '2015'</a:t>
            </a:r>
            <a:endParaRPr lang="en-IN" dirty="0"/>
          </a:p>
        </p:txBody>
      </p:sp>
      <p:pic>
        <p:nvPicPr>
          <p:cNvPr id="8" name="Picture 7"/>
          <p:cNvPicPr>
            <a:picLocks noChangeAspect="1"/>
          </p:cNvPicPr>
          <p:nvPr/>
        </p:nvPicPr>
        <p:blipFill>
          <a:blip r:embed="rId3"/>
          <a:stretch>
            <a:fillRect/>
          </a:stretch>
        </p:blipFill>
        <p:spPr>
          <a:xfrm>
            <a:off x="1392547" y="3803508"/>
            <a:ext cx="3448394" cy="1099025"/>
          </a:xfrm>
          <a:prstGeom prst="rect">
            <a:avLst/>
          </a:prstGeom>
        </p:spPr>
      </p:pic>
      <p:pic>
        <p:nvPicPr>
          <p:cNvPr id="9" name="Picture 8"/>
          <p:cNvPicPr>
            <a:picLocks noChangeAspect="1"/>
          </p:cNvPicPr>
          <p:nvPr/>
        </p:nvPicPr>
        <p:blipFill>
          <a:blip r:embed="rId4"/>
          <a:stretch>
            <a:fillRect/>
          </a:stretch>
        </p:blipFill>
        <p:spPr>
          <a:xfrm>
            <a:off x="6997387" y="2476727"/>
            <a:ext cx="4588542" cy="1259261"/>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06347"/>
            <a:ext cx="7944762" cy="2012968"/>
          </a:xfrm>
          <a:prstGeom prst="rect">
            <a:avLst/>
          </a:prstGeom>
        </p:spPr>
        <p:txBody>
          <a:bodyPr lIns="91440" tIns="45720" rIns="91440" bIns="45720" anchor="t"/>
          <a:lstStyle/>
          <a:p>
            <a:pPr>
              <a:lnSpc>
                <a:spcPct val="100000"/>
              </a:lnSpc>
              <a:spcBef>
                <a:spcPts val="1400"/>
              </a:spcBef>
            </a:pPr>
            <a:r>
              <a:rPr lang="en-US" sz="1800" dirty="0" smtClean="0"/>
              <a:t>In </a:t>
            </a:r>
            <a:r>
              <a:rPr lang="en-US" sz="1800" dirty="0"/>
              <a:t>the WHERE clause, filter the dataset to perform a search if the date is between 2010-06-04 and 2017-03-20. </a:t>
            </a:r>
            <a:endParaRPr lang="en-US" sz="1800" dirty="0" smtClean="0"/>
          </a:p>
          <a:p>
            <a:pPr>
              <a:lnSpc>
                <a:spcPct val="100000"/>
              </a:lnSpc>
              <a:spcBef>
                <a:spcPts val="1400"/>
              </a:spcBef>
            </a:pPr>
            <a:r>
              <a:rPr lang="en-US" sz="1800" dirty="0" smtClean="0"/>
              <a:t>Using </a:t>
            </a:r>
            <a:r>
              <a:rPr lang="en-US" sz="1800" dirty="0"/>
              <a:t>the ORDER BY keyword to sort the records by total number of landing, and using DESC keyword to sort the records in descending order</a:t>
            </a:r>
            <a:r>
              <a:rPr lang="en-US" sz="1800" dirty="0" smtClean="0"/>
              <a:t>.</a:t>
            </a:r>
          </a:p>
          <a:p>
            <a:pPr>
              <a:lnSpc>
                <a:spcPct val="100000"/>
              </a:lnSpc>
              <a:spcBef>
                <a:spcPts val="1400"/>
              </a:spcBef>
            </a:pPr>
            <a:r>
              <a:rPr lang="en-US" sz="1800" dirty="0" smtClean="0"/>
              <a:t>According </a:t>
            </a:r>
            <a:r>
              <a:rPr lang="en-US" sz="1800" dirty="0"/>
              <a:t>to the results, the number of successes and failures between 2010-06-04 and 2017-03-20 was similar</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09" y="1533447"/>
            <a:ext cx="6348805" cy="219663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smtClean="0">
                <a:solidFill>
                  <a:schemeClr val="accent3">
                    <a:lumMod val="25000"/>
                  </a:schemeClr>
                </a:solidFill>
                <a:latin typeface="Abadi"/>
              </a:rPr>
              <a:t>Rank the count of landing outcomes (such as Failure (drone ship) or Success (ground pad)) between the date 2010-06-04 and 2017-03-20, in descending order(Query)</a:t>
            </a:r>
          </a:p>
          <a:p>
            <a:pPr>
              <a:lnSpc>
                <a:spcPct val="100000"/>
              </a:lnSpc>
              <a:spcBef>
                <a:spcPts val="1400"/>
              </a:spcBef>
            </a:pPr>
            <a:endParaRPr lang="en-US" sz="2200" dirty="0" smtClean="0">
              <a:solidFill>
                <a:schemeClr val="accent3">
                  <a:lumMod val="25000"/>
                </a:schemeClr>
              </a:solidFill>
              <a:latin typeface="Abadi"/>
            </a:endParaRP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118815" y="1360002"/>
            <a:ext cx="4027902" cy="498701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a:rPr>
              <a:t>Report : </a:t>
            </a:r>
          </a:p>
        </p:txBody>
      </p:sp>
      <p:sp>
        <p:nvSpPr>
          <p:cNvPr id="2" name="Rounded Rectangle 1"/>
          <p:cNvSpPr/>
          <p:nvPr/>
        </p:nvSpPr>
        <p:spPr>
          <a:xfrm>
            <a:off x="1108039" y="2409713"/>
            <a:ext cx="6010776" cy="1320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LANDING__OUTCOME, COUNT(LANDING__OUTCOME) AS </a:t>
            </a:r>
            <a:r>
              <a:rPr lang="en-US" dirty="0" err="1"/>
              <a:t>total_number</a:t>
            </a:r>
            <a:r>
              <a:rPr lang="en-US" dirty="0"/>
              <a:t> FROM SPACEXTBL WHERE DATE BETWEEN '2010-06-04' AND '2017-03-20' GROUP BY LANDING__OUTCOME ORDER BY </a:t>
            </a:r>
            <a:r>
              <a:rPr lang="en-US" dirty="0" err="1"/>
              <a:t>total_number</a:t>
            </a:r>
            <a:r>
              <a:rPr lang="en-US" dirty="0"/>
              <a:t> DESC</a:t>
            </a:r>
            <a:endParaRPr lang="en-IN" dirty="0"/>
          </a:p>
        </p:txBody>
      </p:sp>
      <p:pic>
        <p:nvPicPr>
          <p:cNvPr id="8" name="Picture 7"/>
          <p:cNvPicPr>
            <a:picLocks noChangeAspect="1"/>
          </p:cNvPicPr>
          <p:nvPr/>
        </p:nvPicPr>
        <p:blipFill>
          <a:blip r:embed="rId3"/>
          <a:stretch>
            <a:fillRect/>
          </a:stretch>
        </p:blipFill>
        <p:spPr>
          <a:xfrm>
            <a:off x="1602889" y="3771983"/>
            <a:ext cx="3732904" cy="834364"/>
          </a:xfrm>
          <a:prstGeom prst="rect">
            <a:avLst/>
          </a:prstGeom>
        </p:spPr>
      </p:pic>
      <p:pic>
        <p:nvPicPr>
          <p:cNvPr id="9" name="Picture 8"/>
          <p:cNvPicPr>
            <a:picLocks noChangeAspect="1"/>
          </p:cNvPicPr>
          <p:nvPr/>
        </p:nvPicPr>
        <p:blipFill>
          <a:blip r:embed="rId4"/>
          <a:stretch>
            <a:fillRect/>
          </a:stretch>
        </p:blipFill>
        <p:spPr>
          <a:xfrm>
            <a:off x="7858202" y="1904988"/>
            <a:ext cx="3496163" cy="3105583"/>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219305" y="1517008"/>
            <a:ext cx="2624863" cy="4659955"/>
          </a:xfrm>
          <a:prstGeom prst="rect">
            <a:avLst/>
          </a:prstGeom>
        </p:spPr>
        <p:txBody>
          <a:bodyPr lIns="91440" tIns="45720" rIns="91440" bIns="45720" anchor="t">
            <a:normAutofit/>
          </a:bodyPr>
          <a:lstStyle/>
          <a:p>
            <a:r>
              <a:rPr lang="en-US" sz="2000" dirty="0"/>
              <a:t>The left map shows all </a:t>
            </a:r>
            <a:r>
              <a:rPr lang="en-US" sz="2000" dirty="0" err="1"/>
              <a:t>SpaceX</a:t>
            </a:r>
            <a:r>
              <a:rPr lang="en-US" sz="2000" dirty="0"/>
              <a:t> launch sites, and the right map also shows that all launch sites are in the United States</a:t>
            </a:r>
            <a:r>
              <a:rPr lang="en-US" sz="2000" dirty="0" smtClean="0"/>
              <a:t>. </a:t>
            </a:r>
          </a:p>
          <a:p>
            <a:r>
              <a:rPr lang="en-US" sz="2000" dirty="0" smtClean="0"/>
              <a:t>As </a:t>
            </a:r>
            <a:r>
              <a:rPr lang="en-US" sz="2000" dirty="0"/>
              <a:t>can be seen on the map, all launch sites are near the coast</a:t>
            </a:r>
            <a:endParaRPr lang="en-US" sz="20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t>All Launch Sites’ Locations</a:t>
            </a:r>
            <a:endParaRPr lang="en-US" dirty="0">
              <a:solidFill>
                <a:srgbClr val="0B49CB"/>
              </a:solidFill>
              <a:latin typeface="Abadi"/>
            </a:endParaRPr>
          </a:p>
        </p:txBody>
      </p:sp>
      <p:pic>
        <p:nvPicPr>
          <p:cNvPr id="6" name="Picture 5"/>
          <p:cNvPicPr>
            <a:picLocks noChangeAspect="1"/>
          </p:cNvPicPr>
          <p:nvPr/>
        </p:nvPicPr>
        <p:blipFill>
          <a:blip r:embed="rId3"/>
          <a:stretch>
            <a:fillRect/>
          </a:stretch>
        </p:blipFill>
        <p:spPr>
          <a:xfrm>
            <a:off x="694707" y="1517009"/>
            <a:ext cx="8524598" cy="4410456"/>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85355" y="1825625"/>
            <a:ext cx="3173506" cy="4351338"/>
          </a:xfrm>
          <a:prstGeom prst="rect">
            <a:avLst/>
          </a:prstGeom>
        </p:spPr>
        <p:txBody>
          <a:bodyPr lIns="91440" tIns="45720" rIns="91440" bIns="45720" anchor="t">
            <a:normAutofit/>
          </a:bodyPr>
          <a:lstStyle/>
          <a:p>
            <a:pPr>
              <a:lnSpc>
                <a:spcPct val="100000"/>
              </a:lnSpc>
              <a:spcBef>
                <a:spcPts val="1400"/>
              </a:spcBef>
            </a:pPr>
            <a:r>
              <a:rPr lang="en-US" sz="2400" dirty="0"/>
              <a:t>By clicking on the marker clusters, successful landing (</a:t>
            </a:r>
            <a:r>
              <a:rPr lang="en-US" sz="2400" dirty="0">
                <a:solidFill>
                  <a:schemeClr val="accent6">
                    <a:lumMod val="75000"/>
                  </a:schemeClr>
                </a:solidFill>
              </a:rPr>
              <a:t>green</a:t>
            </a:r>
            <a:r>
              <a:rPr lang="en-US" sz="2400" dirty="0"/>
              <a:t>) or failed landing (</a:t>
            </a:r>
            <a:r>
              <a:rPr lang="en-US" sz="2400" dirty="0">
                <a:solidFill>
                  <a:srgbClr val="FF0000"/>
                </a:solidFill>
              </a:rPr>
              <a:t>red</a:t>
            </a:r>
            <a:r>
              <a:rPr lang="en-US" sz="2400" dirty="0"/>
              <a:t>) are displayed</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err="1"/>
              <a:t>Color-labeled</a:t>
            </a:r>
            <a:r>
              <a:rPr lang="en-IN" dirty="0"/>
              <a:t> Launch Outcomes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889861" y="1476782"/>
            <a:ext cx="6500643" cy="1911877"/>
          </a:xfrm>
          <a:prstGeom prst="rect">
            <a:avLst/>
          </a:prstGeom>
        </p:spPr>
      </p:pic>
      <p:pic>
        <p:nvPicPr>
          <p:cNvPr id="4" name="Picture 3"/>
          <p:cNvPicPr>
            <a:picLocks noChangeAspect="1"/>
          </p:cNvPicPr>
          <p:nvPr/>
        </p:nvPicPr>
        <p:blipFill>
          <a:blip r:embed="rId4"/>
          <a:stretch>
            <a:fillRect/>
          </a:stretch>
        </p:blipFill>
        <p:spPr>
          <a:xfrm>
            <a:off x="1340908" y="3524241"/>
            <a:ext cx="4780194" cy="3226181"/>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2127" y="5714460"/>
            <a:ext cx="9596659" cy="712751"/>
          </a:xfrm>
          <a:prstGeom prst="rect">
            <a:avLst/>
          </a:prstGeom>
        </p:spPr>
        <p:txBody>
          <a:bodyPr lIns="91440" tIns="45720" rIns="91440" bIns="45720" anchor="t">
            <a:normAutofit fontScale="62500" lnSpcReduction="20000"/>
          </a:bodyPr>
          <a:lstStyle/>
          <a:p>
            <a:pPr>
              <a:lnSpc>
                <a:spcPct val="100000"/>
              </a:lnSpc>
              <a:spcBef>
                <a:spcPts val="1400"/>
              </a:spcBef>
            </a:pPr>
            <a:r>
              <a:rPr lang="en-US" sz="2400" dirty="0"/>
              <a:t>It can be found that the launch site is close to railways and highways for transportation of equipment or personnel, and is also close to coastline and relatively far from the cities so that launch failure does not pose a threat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t>Proximities of Launch Sites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604071" y="1275276"/>
            <a:ext cx="8110702" cy="3974455"/>
          </a:xfrm>
          <a:prstGeom prst="rect">
            <a:avLst/>
          </a:prstGeom>
        </p:spPr>
      </p:pic>
      <p:pic>
        <p:nvPicPr>
          <p:cNvPr id="4" name="Picture 3"/>
          <p:cNvPicPr>
            <a:picLocks noChangeAspect="1"/>
          </p:cNvPicPr>
          <p:nvPr/>
        </p:nvPicPr>
        <p:blipFill>
          <a:blip r:embed="rId4"/>
          <a:stretch>
            <a:fillRect/>
          </a:stretch>
        </p:blipFill>
        <p:spPr>
          <a:xfrm>
            <a:off x="8854238" y="1398812"/>
            <a:ext cx="2516573" cy="1365903"/>
          </a:xfrm>
          <a:prstGeom prst="rect">
            <a:avLst/>
          </a:prstGeom>
        </p:spPr>
      </p:pic>
      <p:pic>
        <p:nvPicPr>
          <p:cNvPr id="6" name="Picture 5"/>
          <p:cNvPicPr>
            <a:picLocks noChangeAspect="1"/>
          </p:cNvPicPr>
          <p:nvPr/>
        </p:nvPicPr>
        <p:blipFill>
          <a:blip r:embed="rId5"/>
          <a:stretch>
            <a:fillRect/>
          </a:stretch>
        </p:blipFill>
        <p:spPr>
          <a:xfrm>
            <a:off x="8860178" y="2860812"/>
            <a:ext cx="2510633" cy="1487746"/>
          </a:xfrm>
          <a:prstGeom prst="rect">
            <a:avLst/>
          </a:prstGeom>
        </p:spPr>
      </p:pic>
      <p:pic>
        <p:nvPicPr>
          <p:cNvPr id="7" name="Picture 6"/>
          <p:cNvPicPr>
            <a:picLocks noChangeAspect="1"/>
          </p:cNvPicPr>
          <p:nvPr/>
        </p:nvPicPr>
        <p:blipFill>
          <a:blip r:embed="rId6"/>
          <a:stretch>
            <a:fillRect/>
          </a:stretch>
        </p:blipFill>
        <p:spPr>
          <a:xfrm>
            <a:off x="8847758" y="4441730"/>
            <a:ext cx="2610214" cy="1143160"/>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5280"/>
            <a:ext cx="10399485" cy="48219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a:solidFill>
                  <a:schemeClr val="accent3">
                    <a:lumMod val="25000"/>
                  </a:schemeClr>
                </a:solidFill>
                <a:latin typeface="+mj-lt"/>
              </a:rPr>
              <a:t>The era of commercial space has arrived, and there are several companies that are making space travel affordable for everyone. Perhaps the most successful of them is </a:t>
            </a:r>
            <a:r>
              <a:rPr lang="en-US" sz="1800" dirty="0" err="1">
                <a:solidFill>
                  <a:schemeClr val="accent3">
                    <a:lumMod val="25000"/>
                  </a:schemeClr>
                </a:solidFill>
                <a:latin typeface="+mj-lt"/>
              </a:rPr>
              <a:t>SpaceX</a:t>
            </a:r>
            <a:r>
              <a:rPr lang="en-US" sz="1800" dirty="0">
                <a:solidFill>
                  <a:schemeClr val="accent3">
                    <a:lumMod val="25000"/>
                  </a:schemeClr>
                </a:solidFill>
                <a:latin typeface="+mj-lt"/>
              </a:rPr>
              <a:t>, and one of the reasons is that their rocket launch is relatively inexpensive. </a:t>
            </a:r>
            <a:r>
              <a:rPr lang="en-US" sz="1800" dirty="0" err="1">
                <a:solidFill>
                  <a:schemeClr val="accent3">
                    <a:lumMod val="25000"/>
                  </a:schemeClr>
                </a:solidFill>
                <a:latin typeface="+mj-lt"/>
              </a:rPr>
              <a:t>SpaceX</a:t>
            </a:r>
            <a:r>
              <a:rPr lang="en-US" sz="1800" dirty="0">
                <a:solidFill>
                  <a:schemeClr val="accent3">
                    <a:lumMod val="25000"/>
                  </a:schemeClr>
                </a:solidFill>
                <a:latin typeface="+mj-lt"/>
              </a:rPr>
              <a:t> advertises Falcon 9 rocket launches on its website, with a cost of 62 million dollars; other providers cost upward of 165 million dollars each, much of the savings is because </a:t>
            </a:r>
            <a:r>
              <a:rPr lang="en-US" sz="1800" dirty="0" err="1">
                <a:solidFill>
                  <a:schemeClr val="accent3">
                    <a:lumMod val="25000"/>
                  </a:schemeClr>
                </a:solidFill>
                <a:latin typeface="+mj-lt"/>
              </a:rPr>
              <a:t>SpaceX</a:t>
            </a:r>
            <a:r>
              <a:rPr lang="en-US" sz="1800" dirty="0">
                <a:solidFill>
                  <a:schemeClr val="accent3">
                    <a:lumMod val="25000"/>
                  </a:schemeClr>
                </a:solidFill>
                <a:latin typeface="+mj-lt"/>
              </a:rPr>
              <a:t> can reuse the first stage. Therefore, we will predict if the Falcon 9 first stage will land successfully. If we can determine if the first stage will land, we can determine the cost of a launch. This information can be used if an alternate company wants to bid against </a:t>
            </a:r>
            <a:r>
              <a:rPr lang="en-US" sz="1800" dirty="0" err="1">
                <a:solidFill>
                  <a:schemeClr val="accent3">
                    <a:lumMod val="25000"/>
                  </a:schemeClr>
                </a:solidFill>
                <a:latin typeface="+mj-lt"/>
              </a:rPr>
              <a:t>SpaceX</a:t>
            </a:r>
            <a:r>
              <a:rPr lang="en-US" sz="1800" dirty="0">
                <a:solidFill>
                  <a:schemeClr val="accent3">
                    <a:lumMod val="25000"/>
                  </a:schemeClr>
                </a:solidFill>
                <a:latin typeface="+mj-lt"/>
              </a:rPr>
              <a:t>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pPr>
            <a:r>
              <a:rPr lang="en-US" sz="1800" dirty="0">
                <a:solidFill>
                  <a:schemeClr val="accent3">
                    <a:lumMod val="25000"/>
                  </a:schemeClr>
                </a:solidFill>
                <a:latin typeface="+mj-lt"/>
              </a:rPr>
              <a:t>Correlations between each rocket variables and successful landing rate </a:t>
            </a:r>
            <a:endParaRPr lang="en-US" sz="1800" dirty="0">
              <a:solidFill>
                <a:schemeClr val="accent3">
                  <a:lumMod val="25000"/>
                </a:schemeClr>
              </a:solidFill>
              <a:latin typeface="+mj-lt"/>
            </a:endParaRPr>
          </a:p>
          <a:p>
            <a:pPr lvl="1">
              <a:spcBef>
                <a:spcPts val="1400"/>
              </a:spcBef>
            </a:pPr>
            <a:r>
              <a:rPr lang="en-US" sz="1800" dirty="0">
                <a:solidFill>
                  <a:schemeClr val="accent3">
                    <a:lumMod val="25000"/>
                  </a:schemeClr>
                </a:solidFill>
                <a:latin typeface="+mj-lt"/>
              </a:rPr>
              <a:t>Conditions </a:t>
            </a:r>
            <a:r>
              <a:rPr lang="en-US" sz="1800" dirty="0">
                <a:solidFill>
                  <a:schemeClr val="accent3">
                    <a:lumMod val="25000"/>
                  </a:schemeClr>
                </a:solidFill>
                <a:latin typeface="+mj-lt"/>
              </a:rPr>
              <a:t>to get the best results and ensure the best successful landing rat</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29139" y="1825625"/>
            <a:ext cx="3829722"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400" dirty="0" smtClean="0"/>
              <a:t>KSLC-39A </a:t>
            </a:r>
            <a:r>
              <a:rPr lang="en-US" sz="2400" dirty="0"/>
              <a:t>records the most launch success among all sites. </a:t>
            </a:r>
            <a:endParaRPr lang="en-US" sz="2400" dirty="0" smtClean="0"/>
          </a:p>
          <a:p>
            <a:pPr>
              <a:lnSpc>
                <a:spcPct val="100000"/>
              </a:lnSpc>
              <a:spcBef>
                <a:spcPts val="1400"/>
              </a:spcBef>
            </a:pPr>
            <a:r>
              <a:rPr lang="en-US" sz="2400" dirty="0" smtClean="0"/>
              <a:t>The </a:t>
            </a:r>
            <a:r>
              <a:rPr lang="en-US" sz="2400" dirty="0"/>
              <a:t>VAFB SLC-4E has the fewest launch success, possibly because </a:t>
            </a:r>
            <a:endParaRPr lang="en-US" sz="2400" dirty="0" smtClean="0"/>
          </a:p>
          <a:p>
            <a:pPr lvl="1">
              <a:lnSpc>
                <a:spcPct val="100000"/>
              </a:lnSpc>
              <a:spcBef>
                <a:spcPts val="1400"/>
              </a:spcBef>
              <a:buFont typeface="Courier New" panose="02070309020205020404" pitchFamily="49" charset="0"/>
              <a:buChar char="o"/>
            </a:pPr>
            <a:r>
              <a:rPr lang="en-US" sz="2000" dirty="0" smtClean="0"/>
              <a:t>the </a:t>
            </a:r>
            <a:r>
              <a:rPr lang="en-US" sz="2000" dirty="0"/>
              <a:t>data sample is small, or </a:t>
            </a:r>
            <a:endParaRPr lang="en-US" sz="2000" dirty="0" smtClean="0"/>
          </a:p>
          <a:p>
            <a:pPr lvl="1">
              <a:lnSpc>
                <a:spcPct val="100000"/>
              </a:lnSpc>
              <a:spcBef>
                <a:spcPts val="1400"/>
              </a:spcBef>
              <a:buFont typeface="Courier New" panose="02070309020205020404" pitchFamily="49" charset="0"/>
              <a:buChar char="o"/>
            </a:pPr>
            <a:r>
              <a:rPr lang="en-US" sz="2000" dirty="0" smtClean="0"/>
              <a:t>because </a:t>
            </a:r>
            <a:r>
              <a:rPr lang="en-US" sz="2000" dirty="0"/>
              <a:t>it is the only site located in California, so the launch difficulty on the west coast may be higher than on the east coast. </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Total Success Launches By all sites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245365" y="1838325"/>
            <a:ext cx="5419725" cy="3181350"/>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55049" y="1825625"/>
            <a:ext cx="3830561" cy="4351338"/>
          </a:xfrm>
          <a:prstGeom prst="rect">
            <a:avLst/>
          </a:prstGeom>
        </p:spPr>
        <p:txBody>
          <a:bodyPr lIns="91440" tIns="45720" rIns="91440" bIns="45720" anchor="t">
            <a:normAutofit/>
          </a:bodyPr>
          <a:lstStyle/>
          <a:p>
            <a:pPr>
              <a:lnSpc>
                <a:spcPct val="100000"/>
              </a:lnSpc>
              <a:spcBef>
                <a:spcPts val="1400"/>
              </a:spcBef>
            </a:pPr>
            <a:r>
              <a:rPr lang="en-US" sz="2400" dirty="0" smtClean="0"/>
              <a:t>KSLC-39A </a:t>
            </a:r>
            <a:r>
              <a:rPr lang="en-US" sz="2400" dirty="0"/>
              <a:t>has the highest success rate with 10 landing successes (76.9%) and 3 landing failures (23.1%). </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Site with Highest Launch Success Ratio</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870361" y="1825625"/>
            <a:ext cx="6191250" cy="3543300"/>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36171"/>
            <a:ext cx="10414662" cy="840791"/>
          </a:xfrm>
          <a:prstGeom prst="rect">
            <a:avLst/>
          </a:prstGeom>
        </p:spPr>
        <p:txBody>
          <a:bodyPr lIns="91440" tIns="45720" rIns="91440" bIns="45720" anchor="t">
            <a:normAutofit fontScale="92500"/>
          </a:bodyPr>
          <a:lstStyle/>
          <a:p>
            <a:pPr>
              <a:lnSpc>
                <a:spcPct val="100000"/>
              </a:lnSpc>
              <a:spcBef>
                <a:spcPts val="1400"/>
              </a:spcBef>
            </a:pPr>
            <a:r>
              <a:rPr lang="en-US" sz="2400" dirty="0" smtClean="0"/>
              <a:t>These </a:t>
            </a:r>
            <a:r>
              <a:rPr lang="en-US" sz="2400" dirty="0"/>
              <a:t>figures show that the launch success rate (class 1) for low weighted payloads(0-5000 kg) is higher than that of heavy weighted payloads(5000-10000 kg).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Scatter Plot for all sites</a:t>
            </a:r>
            <a:endParaRPr lang="en-US" dirty="0">
              <a:solidFill>
                <a:srgbClr val="0B49CB"/>
              </a:solidFill>
              <a:latin typeface="Abadi"/>
            </a:endParaRPr>
          </a:p>
        </p:txBody>
      </p:sp>
      <p:pic>
        <p:nvPicPr>
          <p:cNvPr id="6" name="Picture 5"/>
          <p:cNvPicPr>
            <a:picLocks noChangeAspect="1"/>
          </p:cNvPicPr>
          <p:nvPr/>
        </p:nvPicPr>
        <p:blipFill>
          <a:blip r:embed="rId3"/>
          <a:stretch>
            <a:fillRect/>
          </a:stretch>
        </p:blipFill>
        <p:spPr>
          <a:xfrm>
            <a:off x="677093" y="1546492"/>
            <a:ext cx="10780879" cy="1330523"/>
          </a:xfrm>
          <a:prstGeom prst="rect">
            <a:avLst/>
          </a:prstGeom>
        </p:spPr>
      </p:pic>
      <p:pic>
        <p:nvPicPr>
          <p:cNvPr id="7" name="Picture 6"/>
          <p:cNvPicPr>
            <a:picLocks noChangeAspect="1"/>
          </p:cNvPicPr>
          <p:nvPr/>
        </p:nvPicPr>
        <p:blipFill>
          <a:blip r:embed="rId4"/>
          <a:stretch>
            <a:fillRect/>
          </a:stretch>
        </p:blipFill>
        <p:spPr>
          <a:xfrm>
            <a:off x="677093" y="3016718"/>
            <a:ext cx="10780879" cy="2179750"/>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39174" y="1624405"/>
            <a:ext cx="3546437" cy="4242912"/>
          </a:xfrm>
          <a:prstGeom prst="rect">
            <a:avLst/>
          </a:prstGeom>
        </p:spPr>
        <p:txBody>
          <a:bodyPr vert="horz" lIns="91440" tIns="45720" rIns="91440" bIns="45720" rtlCol="0" anchor="t">
            <a:normAutofit/>
          </a:bodyPr>
          <a:lstStyle/>
          <a:p>
            <a:pPr>
              <a:lnSpc>
                <a:spcPct val="100000"/>
              </a:lnSpc>
              <a:spcBef>
                <a:spcPts val="1400"/>
              </a:spcBef>
            </a:pPr>
            <a:r>
              <a:rPr lang="en-US" sz="2400" dirty="0"/>
              <a:t>In the test set, the accuracy of all models was virtually the same at 83.33%. </a:t>
            </a:r>
            <a:endParaRPr lang="en-US" sz="2400" dirty="0" smtClean="0"/>
          </a:p>
          <a:p>
            <a:pPr>
              <a:lnSpc>
                <a:spcPct val="100000"/>
              </a:lnSpc>
              <a:spcBef>
                <a:spcPts val="1400"/>
              </a:spcBef>
            </a:pPr>
            <a:r>
              <a:rPr lang="en-US" sz="2400" dirty="0" smtClean="0"/>
              <a:t>It </a:t>
            </a:r>
            <a:r>
              <a:rPr lang="en-US" sz="2400" dirty="0"/>
              <a:t>should be noted that the test size was small at 18. </a:t>
            </a:r>
            <a:endParaRPr lang="en-US" sz="2400" dirty="0" smtClean="0"/>
          </a:p>
          <a:p>
            <a:pPr>
              <a:lnSpc>
                <a:spcPct val="100000"/>
              </a:lnSpc>
              <a:spcBef>
                <a:spcPts val="1400"/>
              </a:spcBef>
            </a:pPr>
            <a:r>
              <a:rPr lang="en-US" sz="2400" dirty="0" smtClean="0"/>
              <a:t>Therefore</a:t>
            </a:r>
            <a:r>
              <a:rPr lang="en-US" sz="2400" dirty="0"/>
              <a:t>, more data is needed to determine the optimal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051414" y="1624405"/>
            <a:ext cx="6087325" cy="2934109"/>
          </a:xfrm>
          <a:prstGeom prst="rect">
            <a:avLst/>
          </a:prstGeom>
        </p:spPr>
      </p:pic>
      <p:pic>
        <p:nvPicPr>
          <p:cNvPr id="3" name="Picture 2"/>
          <p:cNvPicPr>
            <a:picLocks noChangeAspect="1"/>
          </p:cNvPicPr>
          <p:nvPr/>
        </p:nvPicPr>
        <p:blipFill>
          <a:blip r:embed="rId4"/>
          <a:stretch>
            <a:fillRect/>
          </a:stretch>
        </p:blipFill>
        <p:spPr>
          <a:xfrm>
            <a:off x="1661100" y="4657009"/>
            <a:ext cx="5477639" cy="876422"/>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58983" y="1484555"/>
            <a:ext cx="4313817" cy="4384433"/>
          </a:xfrm>
          <a:prstGeom prst="rect">
            <a:avLst/>
          </a:prstGeom>
        </p:spPr>
        <p:txBody>
          <a:bodyPr>
            <a:normAutofit fontScale="92500" lnSpcReduction="20000"/>
          </a:bodyPr>
          <a:lstStyle/>
          <a:p>
            <a:pPr>
              <a:lnSpc>
                <a:spcPct val="100000"/>
              </a:lnSpc>
              <a:spcBef>
                <a:spcPts val="1400"/>
              </a:spcBef>
            </a:pPr>
            <a:r>
              <a:rPr lang="en-US" sz="2400" dirty="0"/>
              <a:t>The confusion matrix is the same for all models because all models performed the same for the test set. </a:t>
            </a:r>
            <a:endParaRPr lang="en-US" sz="2400" dirty="0" smtClean="0"/>
          </a:p>
          <a:p>
            <a:pPr>
              <a:lnSpc>
                <a:spcPct val="100000"/>
              </a:lnSpc>
              <a:spcBef>
                <a:spcPts val="1400"/>
              </a:spcBef>
            </a:pPr>
            <a:r>
              <a:rPr lang="en-US" sz="2400" dirty="0" smtClean="0"/>
              <a:t>The </a:t>
            </a:r>
            <a:r>
              <a:rPr lang="en-US" sz="2400" dirty="0"/>
              <a:t>models predicted 12 successful landings when the true label was successful and 3 failed landings when the true label was failure. But there were also 3 predictions that said successful landings when the true label was failure (false positive). </a:t>
            </a:r>
            <a:endParaRPr lang="en-US" sz="2400" dirty="0" smtClean="0"/>
          </a:p>
          <a:p>
            <a:pPr>
              <a:lnSpc>
                <a:spcPct val="100000"/>
              </a:lnSpc>
              <a:spcBef>
                <a:spcPts val="1400"/>
              </a:spcBef>
            </a:pPr>
            <a:r>
              <a:rPr lang="en-US" sz="2400" dirty="0" smtClean="0"/>
              <a:t>Overall</a:t>
            </a:r>
            <a:r>
              <a:rPr lang="en-US" sz="2400" dirty="0"/>
              <a:t>, these models predict successful landings.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13208" y="1847715"/>
            <a:ext cx="5915851" cy="3658111"/>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92500"/>
          </a:bodyPr>
          <a:lstStyle/>
          <a:p>
            <a:pPr>
              <a:lnSpc>
                <a:spcPct val="100000"/>
              </a:lnSpc>
              <a:spcBef>
                <a:spcPts val="1400"/>
              </a:spcBef>
            </a:pPr>
            <a:r>
              <a:rPr lang="en-US" sz="2400" dirty="0" smtClean="0"/>
              <a:t>Point 1 : As </a:t>
            </a:r>
            <a:r>
              <a:rPr lang="en-US" sz="2400" dirty="0"/>
              <a:t>the number of flights increased, the success rate increased, and recently it has exceeded 80%. </a:t>
            </a:r>
            <a:endParaRPr lang="en-US" sz="2400" dirty="0" smtClean="0"/>
          </a:p>
          <a:p>
            <a:pPr>
              <a:lnSpc>
                <a:spcPct val="100000"/>
              </a:lnSpc>
              <a:spcBef>
                <a:spcPts val="1400"/>
              </a:spcBef>
            </a:pPr>
            <a:r>
              <a:rPr lang="en-US" sz="2400" dirty="0" smtClean="0"/>
              <a:t>Point 2 : Orbital </a:t>
            </a:r>
            <a:r>
              <a:rPr lang="en-US" sz="2400" dirty="0"/>
              <a:t>types SSO, HEO, GEO, and ES-L1 have the highest success rate (100</a:t>
            </a:r>
            <a:r>
              <a:rPr lang="en-US" sz="2400" dirty="0" smtClean="0"/>
              <a:t>%).</a:t>
            </a:r>
          </a:p>
          <a:p>
            <a:pPr>
              <a:lnSpc>
                <a:spcPct val="100000"/>
              </a:lnSpc>
              <a:spcBef>
                <a:spcPts val="1400"/>
              </a:spcBef>
            </a:pPr>
            <a:r>
              <a:rPr lang="en-US" sz="2400" dirty="0" smtClean="0"/>
              <a:t>Point 3 : The </a:t>
            </a:r>
            <a:r>
              <a:rPr lang="en-US" sz="2400" dirty="0"/>
              <a:t>launch site is close to railways, highways, and coastline, but far from cities. </a:t>
            </a:r>
            <a:endParaRPr lang="en-US" sz="2400" dirty="0" smtClean="0"/>
          </a:p>
          <a:p>
            <a:pPr>
              <a:lnSpc>
                <a:spcPct val="100000"/>
              </a:lnSpc>
              <a:spcBef>
                <a:spcPts val="1400"/>
              </a:spcBef>
            </a:pPr>
            <a:r>
              <a:rPr lang="en-US" sz="2400" dirty="0" smtClean="0"/>
              <a:t>Point 4 : </a:t>
            </a:r>
            <a:r>
              <a:rPr lang="en-US" sz="2400" dirty="0"/>
              <a:t>KSLC-39A has the highest number of launch successes and the highest success rate among all sites. </a:t>
            </a:r>
            <a:endParaRPr lang="en-US" sz="2400" dirty="0" smtClean="0"/>
          </a:p>
          <a:p>
            <a:pPr>
              <a:lnSpc>
                <a:spcPct val="100000"/>
              </a:lnSpc>
              <a:spcBef>
                <a:spcPts val="1400"/>
              </a:spcBef>
            </a:pPr>
            <a:r>
              <a:rPr lang="en-US" sz="2400" dirty="0" smtClean="0"/>
              <a:t>Point 5 : The </a:t>
            </a:r>
            <a:r>
              <a:rPr lang="en-US" sz="2400" dirty="0"/>
              <a:t>launch success rate of low weighted payloads is higher than that of heavy weighted payloads. </a:t>
            </a:r>
            <a:endParaRPr lang="en-US" sz="2400" dirty="0" smtClean="0"/>
          </a:p>
          <a:p>
            <a:pPr>
              <a:lnSpc>
                <a:spcPct val="100000"/>
              </a:lnSpc>
              <a:spcBef>
                <a:spcPts val="1400"/>
              </a:spcBef>
            </a:pPr>
            <a:r>
              <a:rPr lang="en-US" sz="2400" dirty="0" smtClean="0"/>
              <a:t>Point 6 : In </a:t>
            </a:r>
            <a:r>
              <a:rPr lang="en-US" sz="2400" dirty="0"/>
              <a:t>this dataset, all models have the same accuracy (83.33%), but it seems that more data is needed to determine the optimal model due to the small data size.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hlinkClick r:id="rId4"/>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4"/>
              </a:rPr>
              <a:t>GitHub Link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5"/>
              </a:rPr>
              <a:t>IBM Cloud Notebooks </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err="1">
                <a:solidFill>
                  <a:schemeClr val="bg2">
                    <a:lumMod val="50000"/>
                  </a:schemeClr>
                </a:solidFill>
                <a:latin typeface="Abadi"/>
              </a:rPr>
              <a:t>SpaceX</a:t>
            </a:r>
            <a:r>
              <a:rPr lang="en-US" sz="7600" dirty="0">
                <a:solidFill>
                  <a:schemeClr val="bg2">
                    <a:lumMod val="50000"/>
                  </a:schemeClr>
                </a:solidFill>
                <a:latin typeface="Abadi"/>
              </a:rPr>
              <a:t> </a:t>
            </a:r>
            <a:r>
              <a:rPr lang="en-US" sz="7600" dirty="0">
                <a:solidFill>
                  <a:schemeClr val="bg2">
                    <a:lumMod val="50000"/>
                  </a:schemeClr>
                </a:solidFill>
                <a:latin typeface="Abadi"/>
              </a:rPr>
              <a:t>API &amp; Web Scraping </a:t>
            </a:r>
            <a:r>
              <a:rPr lang="en-US" sz="8000" dirty="0">
                <a:hlinkClick r:id="rId4"/>
              </a:rPr>
              <a:t>Falcon 9 and Falcon Heavy Launches Records from Wikipedia </a:t>
            </a:r>
            <a:endParaRPr lang="en-US" sz="8000" dirty="0" smtClean="0"/>
          </a:p>
          <a:p>
            <a:pPr marL="228600" lvl="1">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Convert outcomes into Training Labels with the booster successfully/unsuccessful </a:t>
            </a:r>
            <a:r>
              <a:rPr lang="en-US" sz="7600" dirty="0">
                <a:solidFill>
                  <a:schemeClr val="bg2">
                    <a:lumMod val="50000"/>
                  </a:schemeClr>
                </a:solidFill>
                <a:latin typeface="Abadi"/>
              </a:rPr>
              <a:t>landed</a:t>
            </a:r>
          </a:p>
          <a:p>
            <a:pPr marL="228600" lvl="1">
              <a:lnSpc>
                <a:spcPct val="120000"/>
              </a:lnSpc>
              <a:spcBef>
                <a:spcPts val="1400"/>
              </a:spcBef>
            </a:pPr>
            <a:r>
              <a:rPr lang="en-US" sz="8800" dirty="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Find best </a:t>
            </a:r>
            <a:r>
              <a:rPr lang="en-US" sz="7600" dirty="0" err="1">
                <a:solidFill>
                  <a:schemeClr val="bg2">
                    <a:lumMod val="50000"/>
                  </a:schemeClr>
                </a:solidFill>
                <a:latin typeface="Abadi"/>
              </a:rPr>
              <a:t>Hyperparameter</a:t>
            </a:r>
            <a:r>
              <a:rPr lang="en-US" sz="7600" dirty="0">
                <a:solidFill>
                  <a:schemeClr val="bg2">
                    <a:lumMod val="50000"/>
                  </a:schemeClr>
                </a:solidFill>
                <a:latin typeface="Abadi"/>
              </a:rPr>
              <a:t> for SVM, Classification Trees and Logistic Regression</a:t>
            </a:r>
            <a:endParaRPr lang="en-US" sz="7600" dirty="0">
              <a:solidFill>
                <a:schemeClr val="bg2">
                  <a:lumMod val="50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44692" y="6337327"/>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3529"/>
            <a:ext cx="10515600" cy="3482311"/>
          </a:xfrm>
          <a:prstGeom prst="rect">
            <a:avLst/>
          </a:prstGeom>
        </p:spPr>
        <p:txBody>
          <a:bodyPr/>
          <a:lstStyle/>
          <a:p>
            <a:pPr>
              <a:lnSpc>
                <a:spcPct val="100000"/>
              </a:lnSpc>
              <a:spcBef>
                <a:spcPts val="1400"/>
              </a:spcBef>
            </a:pPr>
            <a:r>
              <a:rPr lang="en-IN" sz="2400" dirty="0"/>
              <a:t>The data collection process includes a combination of API requests from the </a:t>
            </a:r>
            <a:r>
              <a:rPr lang="en-IN" sz="2400" dirty="0" err="1"/>
              <a:t>SpaceX</a:t>
            </a:r>
            <a:r>
              <a:rPr lang="en-IN" sz="2400" dirty="0"/>
              <a:t> API and web scraping data from a table in the Wikipedia page of </a:t>
            </a:r>
            <a:r>
              <a:rPr lang="en-IN" sz="2400" dirty="0" err="1"/>
              <a:t>SpaceX</a:t>
            </a:r>
            <a:r>
              <a:rPr lang="en-IN" sz="2400" dirty="0"/>
              <a:t>, Falcon 9 and Falcon Heavy Launches Records. ○ </a:t>
            </a:r>
            <a:r>
              <a:rPr lang="en-IN" sz="2400" dirty="0" err="1"/>
              <a:t>SpaceX</a:t>
            </a:r>
            <a:r>
              <a:rPr lang="en-IN" sz="2400" dirty="0"/>
              <a:t> API Data Columns: </a:t>
            </a:r>
            <a:r>
              <a:rPr lang="en-IN" sz="2400" dirty="0" err="1"/>
              <a:t>FlightNumber</a:t>
            </a:r>
            <a:r>
              <a:rPr lang="en-IN" sz="2400" dirty="0"/>
              <a:t>, Date, </a:t>
            </a:r>
            <a:r>
              <a:rPr lang="en-IN" sz="2400" dirty="0" err="1"/>
              <a:t>BoosterVersion</a:t>
            </a:r>
            <a:r>
              <a:rPr lang="en-IN" sz="2400" dirty="0"/>
              <a:t>, </a:t>
            </a:r>
            <a:r>
              <a:rPr lang="en-IN" sz="2400" dirty="0" err="1"/>
              <a:t>PayloadMass</a:t>
            </a:r>
            <a:r>
              <a:rPr lang="en-IN" sz="2400" dirty="0"/>
              <a:t>, Orbit, </a:t>
            </a:r>
            <a:r>
              <a:rPr lang="en-IN" sz="2400" dirty="0" err="1"/>
              <a:t>LaunchSite</a:t>
            </a:r>
            <a:r>
              <a:rPr lang="en-IN" sz="2400" dirty="0"/>
              <a:t>, Outcome, Flights, </a:t>
            </a:r>
            <a:r>
              <a:rPr lang="en-IN" sz="2400" dirty="0" err="1"/>
              <a:t>GridFins</a:t>
            </a:r>
            <a:r>
              <a:rPr lang="en-IN" sz="2400" dirty="0"/>
              <a:t>, Reused, Legs, </a:t>
            </a:r>
            <a:r>
              <a:rPr lang="en-IN" sz="2400" dirty="0" err="1"/>
              <a:t>LandingPad</a:t>
            </a:r>
            <a:r>
              <a:rPr lang="en-IN" sz="2400" dirty="0"/>
              <a:t>, Block, </a:t>
            </a:r>
            <a:r>
              <a:rPr lang="en-IN" sz="2400" dirty="0" err="1"/>
              <a:t>ReusedCount</a:t>
            </a:r>
            <a:r>
              <a:rPr lang="en-IN" sz="2400" dirty="0"/>
              <a:t>, Serial, Longitude, Latitude </a:t>
            </a:r>
            <a:endParaRPr lang="en-IN" sz="2400" dirty="0" smtClean="0"/>
          </a:p>
          <a:p>
            <a:pPr>
              <a:lnSpc>
                <a:spcPct val="100000"/>
              </a:lnSpc>
              <a:spcBef>
                <a:spcPts val="1400"/>
              </a:spcBef>
            </a:pPr>
            <a:r>
              <a:rPr lang="en-IN" sz="2400" dirty="0" smtClean="0"/>
              <a:t>Wikipedia </a:t>
            </a:r>
            <a:r>
              <a:rPr lang="en-IN" sz="2400" dirty="0"/>
              <a:t>Web Scrape Data Columns: Flight No., Launch site, Payload, </a:t>
            </a:r>
            <a:r>
              <a:rPr lang="en-IN" sz="2400" dirty="0" err="1"/>
              <a:t>PayloadMass</a:t>
            </a:r>
            <a:r>
              <a:rPr lang="en-IN" sz="2400" dirty="0"/>
              <a:t>, Orbit, Customer, Launch outcome, Version Booster, Booster landing, Date, Time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ounded Rectangle 1"/>
          <p:cNvSpPr/>
          <p:nvPr/>
        </p:nvSpPr>
        <p:spPr>
          <a:xfrm>
            <a:off x="1859280" y="4892386"/>
            <a:ext cx="2783840" cy="5283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smtClean="0"/>
              <a:t>SpaceX</a:t>
            </a:r>
            <a:r>
              <a:rPr lang="en-US" dirty="0" smtClean="0"/>
              <a:t> API</a:t>
            </a:r>
            <a:endParaRPr lang="en-IN" dirty="0"/>
          </a:p>
        </p:txBody>
      </p:sp>
      <p:sp>
        <p:nvSpPr>
          <p:cNvPr id="8" name="Rounded Rectangle 7"/>
          <p:cNvSpPr/>
          <p:nvPr/>
        </p:nvSpPr>
        <p:spPr>
          <a:xfrm>
            <a:off x="7680960" y="4892386"/>
            <a:ext cx="2783840" cy="5283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Web Scraping</a:t>
            </a:r>
            <a:endParaRPr lang="en-IN" dirty="0"/>
          </a:p>
        </p:txBody>
      </p:sp>
      <p:sp>
        <p:nvSpPr>
          <p:cNvPr id="3" name="Rounded Rectangle 2"/>
          <p:cNvSpPr/>
          <p:nvPr/>
        </p:nvSpPr>
        <p:spPr>
          <a:xfrm>
            <a:off x="853439" y="5628640"/>
            <a:ext cx="1239521" cy="10871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Request data from </a:t>
            </a:r>
            <a:r>
              <a:rPr lang="en-US" sz="1600" dirty="0" err="1" smtClean="0"/>
              <a:t>SpaceX</a:t>
            </a:r>
            <a:r>
              <a:rPr lang="en-US" sz="1600" dirty="0" smtClean="0"/>
              <a:t> API</a:t>
            </a:r>
            <a:endParaRPr lang="en-IN" sz="1600" dirty="0"/>
          </a:p>
        </p:txBody>
      </p:sp>
      <p:sp>
        <p:nvSpPr>
          <p:cNvPr id="15" name="Rounded Rectangle 14"/>
          <p:cNvSpPr/>
          <p:nvPr/>
        </p:nvSpPr>
        <p:spPr>
          <a:xfrm>
            <a:off x="2438399" y="5628640"/>
            <a:ext cx="1239521" cy="10871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API returns </a:t>
            </a:r>
            <a:r>
              <a:rPr lang="en-US" sz="1600" dirty="0" err="1" smtClean="0"/>
              <a:t>SpaceX</a:t>
            </a:r>
            <a:r>
              <a:rPr lang="en-US" sz="1600" dirty="0" smtClean="0"/>
              <a:t> data in .</a:t>
            </a:r>
            <a:r>
              <a:rPr lang="en-US" sz="1600" dirty="0" err="1" smtClean="0"/>
              <a:t>JSONfile</a:t>
            </a:r>
            <a:endParaRPr lang="en-IN" sz="1600" dirty="0"/>
          </a:p>
        </p:txBody>
      </p:sp>
      <p:sp>
        <p:nvSpPr>
          <p:cNvPr id="16" name="Rounded Rectangle 15"/>
          <p:cNvSpPr/>
          <p:nvPr/>
        </p:nvSpPr>
        <p:spPr>
          <a:xfrm>
            <a:off x="4023359" y="5628640"/>
            <a:ext cx="1239521" cy="10871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Normalize data into CSV file</a:t>
            </a:r>
            <a:endParaRPr lang="en-IN" sz="1600" dirty="0"/>
          </a:p>
        </p:txBody>
      </p:sp>
      <p:sp>
        <p:nvSpPr>
          <p:cNvPr id="4" name="Right Arrow 3"/>
          <p:cNvSpPr/>
          <p:nvPr/>
        </p:nvSpPr>
        <p:spPr>
          <a:xfrm>
            <a:off x="2092960" y="6025573"/>
            <a:ext cx="345439" cy="146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Arrow 17"/>
          <p:cNvSpPr/>
          <p:nvPr/>
        </p:nvSpPr>
        <p:spPr>
          <a:xfrm>
            <a:off x="3677920" y="6025572"/>
            <a:ext cx="345439" cy="146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8"/>
          <p:cNvSpPr/>
          <p:nvPr/>
        </p:nvSpPr>
        <p:spPr>
          <a:xfrm>
            <a:off x="6939279" y="5628640"/>
            <a:ext cx="1239521" cy="10871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Get HTML Response from Wikipedia Page </a:t>
            </a:r>
            <a:endParaRPr lang="en-IN" sz="1400" dirty="0"/>
          </a:p>
        </p:txBody>
      </p:sp>
      <p:sp>
        <p:nvSpPr>
          <p:cNvPr id="20" name="Rounded Rectangle 19"/>
          <p:cNvSpPr/>
          <p:nvPr/>
        </p:nvSpPr>
        <p:spPr>
          <a:xfrm>
            <a:off x="8524239" y="5628640"/>
            <a:ext cx="1239521" cy="10871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Extract data using beautiful soup</a:t>
            </a:r>
            <a:endParaRPr lang="en-IN" sz="1600" dirty="0"/>
          </a:p>
        </p:txBody>
      </p:sp>
      <p:sp>
        <p:nvSpPr>
          <p:cNvPr id="21" name="Rounded Rectangle 20"/>
          <p:cNvSpPr/>
          <p:nvPr/>
        </p:nvSpPr>
        <p:spPr>
          <a:xfrm>
            <a:off x="10109199" y="5628638"/>
            <a:ext cx="1239521" cy="10871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Normalize Data into CSV File</a:t>
            </a:r>
            <a:endParaRPr lang="en-IN" sz="1600" dirty="0"/>
          </a:p>
        </p:txBody>
      </p:sp>
      <p:sp>
        <p:nvSpPr>
          <p:cNvPr id="22" name="Right Arrow 21"/>
          <p:cNvSpPr/>
          <p:nvPr/>
        </p:nvSpPr>
        <p:spPr>
          <a:xfrm>
            <a:off x="8178800" y="6098885"/>
            <a:ext cx="345439" cy="146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ight Arrow 22"/>
          <p:cNvSpPr/>
          <p:nvPr/>
        </p:nvSpPr>
        <p:spPr>
          <a:xfrm>
            <a:off x="9763760" y="6098885"/>
            <a:ext cx="345439" cy="146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25000" lnSpcReduction="20000"/>
          </a:bodyPr>
          <a:lstStyle/>
          <a:p>
            <a:pPr marL="457200" indent="-457200">
              <a:lnSpc>
                <a:spcPct val="100000"/>
              </a:lnSpc>
              <a:spcBef>
                <a:spcPts val="1400"/>
              </a:spcBef>
              <a:buFont typeface="+mj-lt"/>
              <a:buAutoNum type="arabicPeriod"/>
            </a:pPr>
            <a:r>
              <a:rPr lang="en-US" sz="4800" dirty="0" smtClean="0">
                <a:solidFill>
                  <a:schemeClr val="accent3">
                    <a:lumMod val="25000"/>
                  </a:schemeClr>
                </a:solidFill>
                <a:latin typeface="+mj-lt"/>
              </a:rPr>
              <a:t>Requesting rocket launch data from </a:t>
            </a:r>
            <a:r>
              <a:rPr lang="en-US" sz="4800" dirty="0" err="1" smtClean="0">
                <a:solidFill>
                  <a:schemeClr val="accent3">
                    <a:lumMod val="25000"/>
                  </a:schemeClr>
                </a:solidFill>
                <a:latin typeface="+mj-lt"/>
              </a:rPr>
              <a:t>SpaceX</a:t>
            </a:r>
            <a:r>
              <a:rPr lang="en-US" sz="4800" dirty="0" smtClean="0">
                <a:solidFill>
                  <a:schemeClr val="accent3">
                    <a:lumMod val="25000"/>
                  </a:schemeClr>
                </a:solidFill>
                <a:latin typeface="+mj-lt"/>
              </a:rPr>
              <a:t> API :</a:t>
            </a:r>
          </a:p>
          <a:p>
            <a:pPr marL="457200" indent="-457200">
              <a:lnSpc>
                <a:spcPct val="100000"/>
              </a:lnSpc>
              <a:spcBef>
                <a:spcPts val="1400"/>
              </a:spcBef>
              <a:buFont typeface="+mj-lt"/>
              <a:buAutoNum type="arabicPeriod"/>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4800" dirty="0" smtClean="0">
                <a:solidFill>
                  <a:schemeClr val="accent3">
                    <a:lumMod val="25000"/>
                  </a:schemeClr>
                </a:solidFill>
                <a:latin typeface="+mj-lt"/>
              </a:rPr>
              <a:t>Converting Response to a JSON File</a:t>
            </a:r>
            <a:endParaRPr lang="en-US" sz="4800" dirty="0">
              <a:solidFill>
                <a:schemeClr val="accent3">
                  <a:lumMod val="25000"/>
                </a:schemeClr>
              </a:solidFill>
              <a:latin typeface="+mj-lt"/>
            </a:endParaRPr>
          </a:p>
          <a:p>
            <a:pPr marL="457200" indent="-457200">
              <a:lnSpc>
                <a:spcPct val="100000"/>
              </a:lnSpc>
              <a:spcBef>
                <a:spcPts val="1400"/>
              </a:spcBef>
              <a:buFont typeface="+mj-lt"/>
              <a:buAutoNum type="arabicPeriod"/>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4800" dirty="0" smtClean="0">
                <a:solidFill>
                  <a:schemeClr val="accent3">
                    <a:lumMod val="25000"/>
                  </a:schemeClr>
                </a:solidFill>
                <a:latin typeface="+mj-lt"/>
              </a:rPr>
              <a:t>Using  Custom Functions to Clean Data</a:t>
            </a:r>
          </a:p>
          <a:p>
            <a:pPr marL="457200" indent="-457200">
              <a:lnSpc>
                <a:spcPct val="100000"/>
              </a:lnSpc>
              <a:spcBef>
                <a:spcPts val="1400"/>
              </a:spcBef>
              <a:buFont typeface="+mj-lt"/>
              <a:buAutoNum type="arabicPeriod"/>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6400" dirty="0" smtClean="0">
                <a:solidFill>
                  <a:schemeClr val="accent3">
                    <a:lumMod val="25000"/>
                  </a:schemeClr>
                </a:solidFill>
                <a:latin typeface="Abadi" panose="020B0604020104020204" pitchFamily="34" charset="0"/>
                <a:hlinkClick r:id="rId3"/>
              </a:rPr>
              <a:t>GitHub </a:t>
            </a:r>
            <a:r>
              <a:rPr lang="en-US" sz="6400" dirty="0">
                <a:solidFill>
                  <a:schemeClr val="accent3">
                    <a:lumMod val="25000"/>
                  </a:schemeClr>
                </a:solidFill>
                <a:latin typeface="Abadi" panose="020B0604020104020204" pitchFamily="34" charset="0"/>
                <a:hlinkClick r:id="rId3"/>
              </a:rPr>
              <a:t>Link</a:t>
            </a:r>
            <a:endParaRPr lang="en-US" sz="6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p:cNvPicPr>
            <a:picLocks noChangeAspect="1"/>
          </p:cNvPicPr>
          <p:nvPr/>
        </p:nvPicPr>
        <p:blipFill>
          <a:blip r:embed="rId4"/>
          <a:stretch>
            <a:fillRect/>
          </a:stretch>
        </p:blipFill>
        <p:spPr>
          <a:xfrm>
            <a:off x="1399699" y="3354705"/>
            <a:ext cx="4198303" cy="1671983"/>
          </a:xfrm>
          <a:prstGeom prst="rect">
            <a:avLst/>
          </a:prstGeom>
        </p:spPr>
      </p:pic>
      <p:pic>
        <p:nvPicPr>
          <p:cNvPr id="10" name="Picture 9"/>
          <p:cNvPicPr>
            <a:picLocks noChangeAspect="1"/>
          </p:cNvPicPr>
          <p:nvPr/>
        </p:nvPicPr>
        <p:blipFill>
          <a:blip r:embed="rId5"/>
          <a:stretch>
            <a:fillRect/>
          </a:stretch>
        </p:blipFill>
        <p:spPr>
          <a:xfrm>
            <a:off x="1399699" y="2021282"/>
            <a:ext cx="3924300" cy="1038225"/>
          </a:xfrm>
          <a:prstGeom prst="rect">
            <a:avLst/>
          </a:prstGeom>
        </p:spPr>
      </p:pic>
      <p:pic>
        <p:nvPicPr>
          <p:cNvPr id="11" name="Picture 10"/>
          <p:cNvPicPr>
            <a:picLocks noChangeAspect="1"/>
          </p:cNvPicPr>
          <p:nvPr/>
        </p:nvPicPr>
        <p:blipFill>
          <a:blip r:embed="rId6"/>
          <a:stretch>
            <a:fillRect/>
          </a:stretch>
        </p:blipFill>
        <p:spPr>
          <a:xfrm>
            <a:off x="997368" y="5439879"/>
            <a:ext cx="2029955" cy="473241"/>
          </a:xfrm>
          <a:prstGeom prst="rect">
            <a:avLst/>
          </a:prstGeom>
        </p:spPr>
      </p:pic>
      <p:pic>
        <p:nvPicPr>
          <p:cNvPr id="12" name="Picture 11"/>
          <p:cNvPicPr>
            <a:picLocks noChangeAspect="1"/>
          </p:cNvPicPr>
          <p:nvPr/>
        </p:nvPicPr>
        <p:blipFill>
          <a:blip r:embed="rId7"/>
          <a:stretch>
            <a:fillRect/>
          </a:stretch>
        </p:blipFill>
        <p:spPr>
          <a:xfrm>
            <a:off x="3203953" y="5454426"/>
            <a:ext cx="2017089" cy="571147"/>
          </a:xfrm>
          <a:prstGeom prst="rect">
            <a:avLst/>
          </a:prstGeom>
        </p:spPr>
      </p:pic>
      <p:pic>
        <p:nvPicPr>
          <p:cNvPr id="13" name="Picture 12"/>
          <p:cNvPicPr>
            <a:picLocks noChangeAspect="1"/>
          </p:cNvPicPr>
          <p:nvPr/>
        </p:nvPicPr>
        <p:blipFill>
          <a:blip r:embed="rId8"/>
          <a:stretch>
            <a:fillRect/>
          </a:stretch>
        </p:blipFill>
        <p:spPr>
          <a:xfrm>
            <a:off x="1004276" y="5839596"/>
            <a:ext cx="2078419" cy="486139"/>
          </a:xfrm>
          <a:prstGeom prst="rect">
            <a:avLst/>
          </a:prstGeom>
        </p:spPr>
      </p:pic>
      <p:pic>
        <p:nvPicPr>
          <p:cNvPr id="14" name="Picture 13"/>
          <p:cNvPicPr>
            <a:picLocks noChangeAspect="1"/>
          </p:cNvPicPr>
          <p:nvPr/>
        </p:nvPicPr>
        <p:blipFill>
          <a:blip r:embed="rId9"/>
          <a:stretch>
            <a:fillRect/>
          </a:stretch>
        </p:blipFill>
        <p:spPr>
          <a:xfrm>
            <a:off x="3238857" y="5913120"/>
            <a:ext cx="1634331" cy="497672"/>
          </a:xfrm>
          <a:prstGeom prst="rect">
            <a:avLst/>
          </a:prstGeom>
        </p:spPr>
      </p:pic>
      <p:sp>
        <p:nvSpPr>
          <p:cNvPr id="15" name="Text Placeholder 2">
            <a:extLst>
              <a:ext uri="{FF2B5EF4-FFF2-40B4-BE49-F238E27FC236}">
                <a16:creationId xmlns:a16="http://schemas.microsoft.com/office/drawing/2014/main" id="{AB0AB2AC-B7E6-6849-9AE9-697369407F8F}"/>
              </a:ext>
            </a:extLst>
          </p:cNvPr>
          <p:cNvSpPr txBox="1">
            <a:spLocks/>
          </p:cNvSpPr>
          <p:nvPr/>
        </p:nvSpPr>
        <p:spPr>
          <a:xfrm>
            <a:off x="5774632" y="1790175"/>
            <a:ext cx="5683340" cy="44062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00000"/>
              </a:lnSpc>
              <a:spcBef>
                <a:spcPts val="1400"/>
              </a:spcBef>
              <a:buFont typeface="+mj-lt"/>
              <a:buAutoNum type="arabicPeriod" startAt="4"/>
            </a:pPr>
            <a:r>
              <a:rPr lang="en-US" sz="1200" dirty="0" smtClean="0">
                <a:solidFill>
                  <a:schemeClr val="accent3">
                    <a:lumMod val="25000"/>
                  </a:schemeClr>
                </a:solidFill>
                <a:latin typeface="+mj-lt"/>
              </a:rPr>
              <a:t>Combining the column into a dictionary to create data frame :</a:t>
            </a:r>
          </a:p>
          <a:p>
            <a:pPr marL="457200" indent="-457200">
              <a:lnSpc>
                <a:spcPct val="100000"/>
              </a:lnSpc>
              <a:spcBef>
                <a:spcPts val="1400"/>
              </a:spcBef>
              <a:buFont typeface="+mj-lt"/>
              <a:buAutoNum type="arabicPeriod" startAt="4"/>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startAt="4"/>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startAt="4"/>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startAt="4"/>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startAt="4"/>
            </a:pPr>
            <a:endParaRPr lang="en-US" sz="1700" dirty="0" smtClean="0">
              <a:solidFill>
                <a:schemeClr val="accent3">
                  <a:lumMod val="25000"/>
                </a:schemeClr>
              </a:solidFill>
              <a:latin typeface="+mj-lt"/>
            </a:endParaRPr>
          </a:p>
          <a:p>
            <a:pPr marL="457200" indent="-457200">
              <a:lnSpc>
                <a:spcPct val="100000"/>
              </a:lnSpc>
              <a:spcBef>
                <a:spcPts val="1400"/>
              </a:spcBef>
              <a:buFont typeface="+mj-lt"/>
              <a:buAutoNum type="arabicPeriod" startAt="4"/>
            </a:pPr>
            <a:r>
              <a:rPr lang="en-US" sz="1700" dirty="0" smtClean="0">
                <a:solidFill>
                  <a:schemeClr val="accent3">
                    <a:lumMod val="25000"/>
                  </a:schemeClr>
                </a:solidFill>
                <a:latin typeface="+mj-lt"/>
              </a:rPr>
              <a:t>Filtering </a:t>
            </a:r>
            <a:r>
              <a:rPr lang="en-US" sz="1700" dirty="0" err="1" smtClean="0">
                <a:solidFill>
                  <a:schemeClr val="accent3">
                    <a:lumMod val="25000"/>
                  </a:schemeClr>
                </a:solidFill>
                <a:latin typeface="+mj-lt"/>
              </a:rPr>
              <a:t>Dataframe</a:t>
            </a:r>
            <a:r>
              <a:rPr lang="en-US" sz="1700" dirty="0" smtClean="0">
                <a:solidFill>
                  <a:schemeClr val="accent3">
                    <a:lumMod val="25000"/>
                  </a:schemeClr>
                </a:solidFill>
                <a:latin typeface="+mj-lt"/>
              </a:rPr>
              <a:t> and exporting to a CSV </a:t>
            </a:r>
          </a:p>
          <a:p>
            <a:pPr marL="457200" indent="-457200">
              <a:lnSpc>
                <a:spcPct val="100000"/>
              </a:lnSpc>
              <a:spcBef>
                <a:spcPts val="1400"/>
              </a:spcBef>
              <a:buFont typeface="+mj-lt"/>
              <a:buAutoNum type="arabicPeriod" startAt="4"/>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startAt="4"/>
            </a:pP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startAt="4"/>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endParaRPr lang="en-US" dirty="0" smtClean="0"/>
          </a:p>
          <a:p>
            <a:endParaRPr lang="en-US" dirty="0"/>
          </a:p>
        </p:txBody>
      </p:sp>
      <p:pic>
        <p:nvPicPr>
          <p:cNvPr id="16" name="Picture 15"/>
          <p:cNvPicPr>
            <a:picLocks noChangeAspect="1"/>
          </p:cNvPicPr>
          <p:nvPr/>
        </p:nvPicPr>
        <p:blipFill>
          <a:blip r:embed="rId10"/>
          <a:stretch>
            <a:fillRect/>
          </a:stretch>
        </p:blipFill>
        <p:spPr>
          <a:xfrm>
            <a:off x="6593553" y="2089560"/>
            <a:ext cx="3105358" cy="2530290"/>
          </a:xfrm>
          <a:prstGeom prst="rect">
            <a:avLst/>
          </a:prstGeom>
        </p:spPr>
      </p:pic>
      <p:pic>
        <p:nvPicPr>
          <p:cNvPr id="17" name="Picture 16"/>
          <p:cNvPicPr>
            <a:picLocks noChangeAspect="1"/>
          </p:cNvPicPr>
          <p:nvPr/>
        </p:nvPicPr>
        <p:blipFill>
          <a:blip r:embed="rId11"/>
          <a:stretch>
            <a:fillRect/>
          </a:stretch>
        </p:blipFill>
        <p:spPr>
          <a:xfrm>
            <a:off x="6039962" y="5007644"/>
            <a:ext cx="4212541" cy="556150"/>
          </a:xfrm>
          <a:prstGeom prst="rect">
            <a:avLst/>
          </a:prstGeom>
        </p:spPr>
      </p:pic>
      <p:pic>
        <p:nvPicPr>
          <p:cNvPr id="18" name="Picture 17"/>
          <p:cNvPicPr>
            <a:picLocks noChangeAspect="1"/>
          </p:cNvPicPr>
          <p:nvPr/>
        </p:nvPicPr>
        <p:blipFill>
          <a:blip r:embed="rId12"/>
          <a:stretch>
            <a:fillRect/>
          </a:stretch>
        </p:blipFill>
        <p:spPr>
          <a:xfrm>
            <a:off x="6039962" y="5609603"/>
            <a:ext cx="5363323" cy="400106"/>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500"/>
            <a:ext cx="5446116" cy="4211376"/>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eriod"/>
            </a:pPr>
            <a:r>
              <a:rPr lang="en-IN" sz="2400" dirty="0"/>
              <a:t>Getting response from </a:t>
            </a:r>
            <a:r>
              <a:rPr lang="en-IN" sz="2400" dirty="0" smtClean="0"/>
              <a:t>HTML</a:t>
            </a:r>
          </a:p>
          <a:p>
            <a:pPr marL="457200" indent="-457200">
              <a:lnSpc>
                <a:spcPct val="100000"/>
              </a:lnSpc>
              <a:spcBef>
                <a:spcPts val="1400"/>
              </a:spcBef>
              <a:buFont typeface="+mj-lt"/>
              <a:buAutoNum type="arabicPeriod"/>
            </a:pPr>
            <a:endParaRPr lang="en-IN" sz="2400" dirty="0" smtClean="0"/>
          </a:p>
          <a:p>
            <a:pPr marL="457200" indent="-457200">
              <a:lnSpc>
                <a:spcPct val="100000"/>
              </a:lnSpc>
              <a:spcBef>
                <a:spcPts val="1400"/>
              </a:spcBef>
              <a:buFont typeface="+mj-lt"/>
              <a:buAutoNum type="arabicPeriod"/>
            </a:pPr>
            <a:r>
              <a:rPr lang="en-IN" sz="2400" dirty="0"/>
              <a:t>Creating a </a:t>
            </a:r>
            <a:r>
              <a:rPr lang="en-IN" sz="2400" dirty="0" err="1"/>
              <a:t>BeautifulSoup</a:t>
            </a:r>
            <a:r>
              <a:rPr lang="en-IN" sz="2400" dirty="0"/>
              <a:t> object </a:t>
            </a:r>
            <a:endParaRPr lang="en-IN" sz="2400" dirty="0" smtClean="0"/>
          </a:p>
          <a:p>
            <a:pPr marL="457200" indent="-457200">
              <a:lnSpc>
                <a:spcPct val="100000"/>
              </a:lnSpc>
              <a:spcBef>
                <a:spcPts val="1400"/>
              </a:spcBef>
              <a:buFont typeface="+mj-lt"/>
              <a:buAutoNum type="arabicPeriod"/>
            </a:pPr>
            <a:endParaRPr lang="en-IN" sz="2400" dirty="0" smtClean="0"/>
          </a:p>
          <a:p>
            <a:pPr marL="457200" indent="-457200">
              <a:lnSpc>
                <a:spcPct val="100000"/>
              </a:lnSpc>
              <a:spcBef>
                <a:spcPts val="1400"/>
              </a:spcBef>
              <a:buFont typeface="+mj-lt"/>
              <a:buAutoNum type="arabicPeriod"/>
            </a:pPr>
            <a:r>
              <a:rPr lang="en-IN" sz="2400" dirty="0"/>
              <a:t>Creating a </a:t>
            </a:r>
            <a:r>
              <a:rPr lang="en-IN" sz="2400" dirty="0" err="1"/>
              <a:t>BeautifulSoup</a:t>
            </a:r>
            <a:r>
              <a:rPr lang="en-IN" sz="2400" dirty="0"/>
              <a:t> object </a:t>
            </a:r>
            <a:endParaRPr lang="en-IN" sz="2400" dirty="0" smtClean="0"/>
          </a:p>
          <a:p>
            <a:pPr marL="457200" indent="-457200">
              <a:lnSpc>
                <a:spcPct val="100000"/>
              </a:lnSpc>
              <a:spcBef>
                <a:spcPts val="1400"/>
              </a:spcBef>
              <a:buFont typeface="+mj-lt"/>
              <a:buAutoNum type="arabicPeriod"/>
            </a:pPr>
            <a:endParaRPr lang="en-IN" sz="2400" dirty="0" smtClean="0"/>
          </a:p>
          <a:p>
            <a:pPr marL="457200" indent="-457200">
              <a:lnSpc>
                <a:spcPct val="100000"/>
              </a:lnSpc>
              <a:spcBef>
                <a:spcPts val="1400"/>
              </a:spcBef>
              <a:buFont typeface="+mj-lt"/>
              <a:buAutoNum type="arabicPeriod"/>
            </a:pPr>
            <a:r>
              <a:rPr lang="en-US" sz="2400" dirty="0"/>
              <a:t>Extracting column name one by </a:t>
            </a:r>
            <a:r>
              <a:rPr lang="en-US" sz="2400" dirty="0" smtClean="0"/>
              <a:t>one</a:t>
            </a: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AB0AB2AC-B7E6-6849-9AE9-697369407F8F}"/>
              </a:ext>
            </a:extLst>
          </p:cNvPr>
          <p:cNvSpPr txBox="1">
            <a:spLocks/>
          </p:cNvSpPr>
          <p:nvPr/>
        </p:nvSpPr>
        <p:spPr>
          <a:xfrm>
            <a:off x="6246550" y="1392500"/>
            <a:ext cx="5446116" cy="421137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startAt="5"/>
            </a:pPr>
            <a:r>
              <a:rPr lang="en-US" sz="2000" dirty="0"/>
              <a:t>Creating an empty dictionary with </a:t>
            </a:r>
            <a:r>
              <a:rPr lang="en-US" sz="2000" dirty="0" smtClean="0"/>
              <a:t>keys</a:t>
            </a:r>
          </a:p>
          <a:p>
            <a:pPr marL="457200" indent="-457200">
              <a:lnSpc>
                <a:spcPct val="100000"/>
              </a:lnSpc>
              <a:spcBef>
                <a:spcPts val="1400"/>
              </a:spcBef>
              <a:buFont typeface="+mj-lt"/>
              <a:buAutoNum type="arabicPeriod" startAt="5"/>
            </a:pPr>
            <a:endParaRPr lang="en-US" sz="2000" dirty="0" smtClean="0"/>
          </a:p>
          <a:p>
            <a:pPr marL="457200" indent="-457200">
              <a:lnSpc>
                <a:spcPct val="100000"/>
              </a:lnSpc>
              <a:spcBef>
                <a:spcPts val="1400"/>
              </a:spcBef>
              <a:buFont typeface="+mj-lt"/>
              <a:buAutoNum type="arabicPeriod" startAt="5"/>
            </a:pPr>
            <a:endParaRPr lang="en-US" sz="2400" dirty="0"/>
          </a:p>
          <a:p>
            <a:pPr marL="457200" indent="-457200">
              <a:lnSpc>
                <a:spcPct val="100000"/>
              </a:lnSpc>
              <a:spcBef>
                <a:spcPts val="1400"/>
              </a:spcBef>
              <a:buFont typeface="+mj-lt"/>
              <a:buAutoNum type="arabicPeriod" startAt="5"/>
            </a:pPr>
            <a:endParaRPr lang="en-US" sz="2400" dirty="0" smtClean="0"/>
          </a:p>
          <a:p>
            <a:pPr marL="457200" indent="-457200">
              <a:lnSpc>
                <a:spcPct val="100000"/>
              </a:lnSpc>
              <a:spcBef>
                <a:spcPts val="1400"/>
              </a:spcBef>
              <a:buFont typeface="+mj-lt"/>
              <a:buAutoNum type="arabicPeriod" startAt="5"/>
            </a:pPr>
            <a:endParaRPr lang="en-US" sz="2400" dirty="0"/>
          </a:p>
          <a:p>
            <a:pPr marL="457200" indent="-457200">
              <a:lnSpc>
                <a:spcPct val="100000"/>
              </a:lnSpc>
              <a:spcBef>
                <a:spcPts val="1400"/>
              </a:spcBef>
              <a:buFont typeface="+mj-lt"/>
              <a:buAutoNum type="arabicPeriod" startAt="5"/>
            </a:pPr>
            <a:r>
              <a:rPr lang="en-US" sz="2000" dirty="0" smtClean="0"/>
              <a:t>Filling </a:t>
            </a:r>
            <a:r>
              <a:rPr lang="en-US" sz="2000" dirty="0"/>
              <a:t>up the </a:t>
            </a:r>
            <a:r>
              <a:rPr lang="en-US" sz="2000" dirty="0" err="1"/>
              <a:t>launch_dict</a:t>
            </a:r>
            <a:r>
              <a:rPr lang="en-US" sz="2000" dirty="0"/>
              <a:t> with launch records (Too long to put in here, so please refer to the notebook</a:t>
            </a:r>
            <a:r>
              <a:rPr lang="en-US" sz="2000" dirty="0" smtClean="0"/>
              <a:t>)</a:t>
            </a:r>
          </a:p>
          <a:p>
            <a:pPr marL="457200" indent="-457200">
              <a:lnSpc>
                <a:spcPct val="100000"/>
              </a:lnSpc>
              <a:spcBef>
                <a:spcPts val="1400"/>
              </a:spcBef>
              <a:buFont typeface="+mj-lt"/>
              <a:buAutoNum type="arabicPeriod" startAt="5"/>
            </a:pPr>
            <a:endParaRPr lang="en-US" sz="2400" dirty="0" smtClean="0"/>
          </a:p>
          <a:p>
            <a:pPr marL="457200" indent="-457200">
              <a:lnSpc>
                <a:spcPct val="100000"/>
              </a:lnSpc>
              <a:spcBef>
                <a:spcPts val="1400"/>
              </a:spcBef>
              <a:buFont typeface="+mj-lt"/>
              <a:buAutoNum type="arabicPeriod" startAt="5"/>
            </a:pPr>
            <a:r>
              <a:rPr lang="en-US" sz="2000" dirty="0" smtClean="0"/>
              <a:t>Creating </a:t>
            </a:r>
            <a:r>
              <a:rPr lang="en-US" sz="2000" dirty="0"/>
              <a:t>a </a:t>
            </a:r>
            <a:r>
              <a:rPr lang="en-US" sz="2000" dirty="0" err="1"/>
              <a:t>Dataframe</a:t>
            </a:r>
            <a:r>
              <a:rPr lang="en-US" sz="2000" dirty="0"/>
              <a:t> and exporting it to a </a:t>
            </a:r>
            <a:r>
              <a:rPr lang="en-US" sz="2000" dirty="0" smtClean="0"/>
              <a:t>CSV</a:t>
            </a:r>
          </a:p>
          <a:p>
            <a:pPr marL="457200" indent="-457200">
              <a:lnSpc>
                <a:spcPct val="100000"/>
              </a:lnSpc>
              <a:spcBef>
                <a:spcPts val="1400"/>
              </a:spcBef>
              <a:buFont typeface="+mj-lt"/>
              <a:buAutoNum type="arabicPeriod" startAt="5"/>
            </a:pPr>
            <a:endParaRPr lang="en-US" sz="2200" dirty="0">
              <a:solidFill>
                <a:schemeClr val="accent3">
                  <a:lumMod val="25000"/>
                </a:schemeClr>
              </a:solidFill>
              <a:latin typeface="Abadi" panose="020B0604020104020204" pitchFamily="34" charset="0"/>
            </a:endParaRPr>
          </a:p>
        </p:txBody>
      </p:sp>
      <p:pic>
        <p:nvPicPr>
          <p:cNvPr id="5" name="Picture 4"/>
          <p:cNvPicPr>
            <a:picLocks noChangeAspect="1"/>
          </p:cNvPicPr>
          <p:nvPr/>
        </p:nvPicPr>
        <p:blipFill>
          <a:blip r:embed="rId4"/>
          <a:stretch>
            <a:fillRect/>
          </a:stretch>
        </p:blipFill>
        <p:spPr>
          <a:xfrm>
            <a:off x="1407714" y="1927434"/>
            <a:ext cx="4353533" cy="485843"/>
          </a:xfrm>
          <a:prstGeom prst="rect">
            <a:avLst/>
          </a:prstGeom>
        </p:spPr>
      </p:pic>
      <p:pic>
        <p:nvPicPr>
          <p:cNvPr id="8" name="Picture 7"/>
          <p:cNvPicPr>
            <a:picLocks noChangeAspect="1"/>
          </p:cNvPicPr>
          <p:nvPr/>
        </p:nvPicPr>
        <p:blipFill>
          <a:blip r:embed="rId5"/>
          <a:stretch>
            <a:fillRect/>
          </a:stretch>
        </p:blipFill>
        <p:spPr>
          <a:xfrm>
            <a:off x="1407714" y="3069503"/>
            <a:ext cx="3867690" cy="428685"/>
          </a:xfrm>
          <a:prstGeom prst="rect">
            <a:avLst/>
          </a:prstGeom>
        </p:spPr>
      </p:pic>
      <p:pic>
        <p:nvPicPr>
          <p:cNvPr id="9" name="Picture 8"/>
          <p:cNvPicPr>
            <a:picLocks noChangeAspect="1"/>
          </p:cNvPicPr>
          <p:nvPr/>
        </p:nvPicPr>
        <p:blipFill>
          <a:blip r:embed="rId6"/>
          <a:stretch>
            <a:fillRect/>
          </a:stretch>
        </p:blipFill>
        <p:spPr>
          <a:xfrm>
            <a:off x="1407714" y="4188640"/>
            <a:ext cx="3581900" cy="409632"/>
          </a:xfrm>
          <a:prstGeom prst="rect">
            <a:avLst/>
          </a:prstGeom>
        </p:spPr>
      </p:pic>
      <p:pic>
        <p:nvPicPr>
          <p:cNvPr id="10" name="Picture 9"/>
          <p:cNvPicPr>
            <a:picLocks noChangeAspect="1"/>
          </p:cNvPicPr>
          <p:nvPr/>
        </p:nvPicPr>
        <p:blipFill>
          <a:blip r:embed="rId7"/>
          <a:stretch>
            <a:fillRect/>
          </a:stretch>
        </p:blipFill>
        <p:spPr>
          <a:xfrm>
            <a:off x="1512924" y="5066503"/>
            <a:ext cx="2983772" cy="1134053"/>
          </a:xfrm>
          <a:prstGeom prst="rect">
            <a:avLst/>
          </a:prstGeom>
        </p:spPr>
      </p:pic>
      <p:pic>
        <p:nvPicPr>
          <p:cNvPr id="12" name="Picture 11"/>
          <p:cNvPicPr>
            <a:picLocks noChangeAspect="1"/>
          </p:cNvPicPr>
          <p:nvPr/>
        </p:nvPicPr>
        <p:blipFill>
          <a:blip r:embed="rId8"/>
          <a:stretch>
            <a:fillRect/>
          </a:stretch>
        </p:blipFill>
        <p:spPr>
          <a:xfrm>
            <a:off x="7025258" y="1772330"/>
            <a:ext cx="2855341" cy="2344580"/>
          </a:xfrm>
          <a:prstGeom prst="rect">
            <a:avLst/>
          </a:prstGeom>
        </p:spPr>
      </p:pic>
      <p:pic>
        <p:nvPicPr>
          <p:cNvPr id="13" name="Picture 12"/>
          <p:cNvPicPr>
            <a:picLocks noChangeAspect="1"/>
          </p:cNvPicPr>
          <p:nvPr/>
        </p:nvPicPr>
        <p:blipFill>
          <a:blip r:embed="rId9"/>
          <a:stretch>
            <a:fillRect/>
          </a:stretch>
        </p:blipFill>
        <p:spPr>
          <a:xfrm>
            <a:off x="6477896" y="5066503"/>
            <a:ext cx="5105400" cy="362001"/>
          </a:xfrm>
          <a:prstGeom prst="rect">
            <a:avLst/>
          </a:prstGeom>
        </p:spPr>
      </p:pic>
      <p:pic>
        <p:nvPicPr>
          <p:cNvPr id="14" name="Picture 13"/>
          <p:cNvPicPr>
            <a:picLocks noChangeAspect="1"/>
          </p:cNvPicPr>
          <p:nvPr/>
        </p:nvPicPr>
        <p:blipFill>
          <a:blip r:embed="rId10"/>
          <a:stretch>
            <a:fillRect/>
          </a:stretch>
        </p:blipFill>
        <p:spPr>
          <a:xfrm>
            <a:off x="6620434" y="6177853"/>
            <a:ext cx="4820323" cy="342948"/>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infopath/2007/PartnerControls"/>
    <ds:schemaRef ds:uri="http://schemas.microsoft.com/office/2006/documentManagement/types"/>
    <ds:schemaRef ds:uri="http://schemas.microsoft.com/office/2006/metadata/properties"/>
    <ds:schemaRef ds:uri="http://purl.org/dc/dcmitype/"/>
    <ds:schemaRef ds:uri="http://purl.org/dc/terms/"/>
    <ds:schemaRef ds:uri="http://schemas.openxmlformats.org/package/2006/metadata/core-properties"/>
    <ds:schemaRef ds:uri="http://purl.org/dc/elements/1.1/"/>
    <ds:schemaRef ds:uri="f80a141d-92ca-4d3d-9308-f7e7b1d44ce8"/>
    <ds:schemaRef ds:uri="155be751-a274-42e8-93fb-f39d3b9bccc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1324</TotalTime>
  <Words>3179</Words>
  <Application>Microsoft Office PowerPoint</Application>
  <PresentationFormat>Widescreen</PresentationFormat>
  <Paragraphs>424</Paragraphs>
  <Slides>48</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Abadi</vt:lpstr>
      <vt:lpstr>Arial</vt:lpstr>
      <vt:lpstr>Calibri</vt:lpstr>
      <vt:lpstr>Calibri Light</vt:lpstr>
      <vt:lpstr>Courier New</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Thinkpad</cp:lastModifiedBy>
  <cp:revision>381</cp:revision>
  <dcterms:created xsi:type="dcterms:W3CDTF">2021-04-29T18:58:34Z</dcterms:created>
  <dcterms:modified xsi:type="dcterms:W3CDTF">2022-01-31T10:45:22Z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